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95" r:id="rId2"/>
    <p:sldId id="296" r:id="rId3"/>
    <p:sldId id="297" r:id="rId4"/>
    <p:sldId id="332" r:id="rId5"/>
    <p:sldId id="299" r:id="rId6"/>
    <p:sldId id="319" r:id="rId7"/>
    <p:sldId id="322" r:id="rId8"/>
    <p:sldId id="341" r:id="rId9"/>
    <p:sldId id="345" r:id="rId10"/>
    <p:sldId id="323" r:id="rId11"/>
    <p:sldId id="333" r:id="rId12"/>
    <p:sldId id="340" r:id="rId13"/>
    <p:sldId id="324" r:id="rId14"/>
    <p:sldId id="329" r:id="rId15"/>
    <p:sldId id="330" r:id="rId16"/>
    <p:sldId id="335" r:id="rId17"/>
    <p:sldId id="336" r:id="rId18"/>
    <p:sldId id="337" r:id="rId19"/>
    <p:sldId id="338" r:id="rId20"/>
    <p:sldId id="339" r:id="rId21"/>
    <p:sldId id="334" r:id="rId22"/>
    <p:sldId id="317" r:id="rId23"/>
    <p:sldId id="27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tamaran" panose="020B0604020202020204" charset="0"/>
      <p:regular r:id="rId30"/>
      <p:bold r:id="rId31"/>
    </p:embeddedFont>
    <p:embeddedFont>
      <p:font typeface="Catamaran Thin"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5D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76"/>
  </p:normalViewPr>
  <p:slideViewPr>
    <p:cSldViewPr snapToGrid="0">
      <p:cViewPr varScale="1">
        <p:scale>
          <a:sx n="97" d="100"/>
          <a:sy n="97" d="100"/>
        </p:scale>
        <p:origin x="7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199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9c6d70173_1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9c6d70173_1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0"/>
        <p:cNvGrpSpPr/>
        <p:nvPr/>
      </p:nvGrpSpPr>
      <p:grpSpPr>
        <a:xfrm>
          <a:off x="0" y="0"/>
          <a:ext cx="0" cy="0"/>
          <a:chOff x="0" y="0"/>
          <a:chExt cx="0" cy="0"/>
        </a:xfrm>
      </p:grpSpPr>
      <p:sp>
        <p:nvSpPr>
          <p:cNvPr id="71" name="Google Shape;71;p5"/>
          <p:cNvSpPr/>
          <p:nvPr/>
        </p:nvSpPr>
        <p:spPr>
          <a:xfrm>
            <a:off x="155080" y="257737"/>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nvGrpSpPr>
          <p:cNvPr id="72" name="Google Shape;72;p5"/>
          <p:cNvGrpSpPr/>
          <p:nvPr/>
        </p:nvGrpSpPr>
        <p:grpSpPr>
          <a:xfrm>
            <a:off x="6411752" y="0"/>
            <a:ext cx="3630818" cy="5143498"/>
            <a:chOff x="6320991" y="-7"/>
            <a:chExt cx="3630818" cy="5143498"/>
          </a:xfrm>
        </p:grpSpPr>
        <p:sp>
          <p:nvSpPr>
            <p:cNvPr id="73" name="Google Shape;73;p5"/>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4" name="Google Shape;74;p5"/>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5" name="Google Shape;75;p5"/>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6" name="Google Shape;76;p5"/>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7" name="Google Shape;77;p5"/>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8" name="Google Shape;78;p5"/>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79" name="Google Shape;79;p5"/>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80" name="Google Shape;80;p5"/>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81" name="Google Shape;81;p5"/>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82" name="Google Shape;82;p5"/>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83" name="Google Shape;83;p5"/>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sp>
        <p:nvSpPr>
          <p:cNvPr id="84" name="Google Shape;84;p5"/>
          <p:cNvSpPr txBox="1">
            <a:spLocks noGrp="1"/>
          </p:cNvSpPr>
          <p:nvPr>
            <p:ph type="title"/>
          </p:nvPr>
        </p:nvSpPr>
        <p:spPr>
          <a:xfrm>
            <a:off x="925965" y="403984"/>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
        <p:nvSpPr>
          <p:cNvPr id="85" name="Google Shape;85;p5"/>
          <p:cNvSpPr txBox="1">
            <a:spLocks noGrp="1"/>
          </p:cNvSpPr>
          <p:nvPr>
            <p:ph type="body" idx="1"/>
          </p:nvPr>
        </p:nvSpPr>
        <p:spPr>
          <a:xfrm>
            <a:off x="779100" y="1035674"/>
            <a:ext cx="6010500" cy="2884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dirty="0"/>
          </a:p>
        </p:txBody>
      </p:sp>
      <p:sp>
        <p:nvSpPr>
          <p:cNvPr id="86" name="Google Shape;8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4"/>
        <p:cNvGrpSpPr/>
        <p:nvPr/>
      </p:nvGrpSpPr>
      <p:grpSpPr>
        <a:xfrm>
          <a:off x="0" y="0"/>
          <a:ext cx="0" cy="0"/>
          <a:chOff x="0" y="0"/>
          <a:chExt cx="0" cy="0"/>
        </a:xfrm>
      </p:grpSpPr>
      <p:sp>
        <p:nvSpPr>
          <p:cNvPr id="125" name="Google Shape;125;p8"/>
          <p:cNvSpPr/>
          <p:nvPr/>
        </p:nvSpPr>
        <p:spPr>
          <a:xfrm>
            <a:off x="155079" y="257730"/>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nvGrpSpPr>
          <p:cNvPr id="126" name="Google Shape;126;p8"/>
          <p:cNvGrpSpPr/>
          <p:nvPr/>
        </p:nvGrpSpPr>
        <p:grpSpPr>
          <a:xfrm>
            <a:off x="6320991" y="-7"/>
            <a:ext cx="3630818" cy="5143498"/>
            <a:chOff x="6320991" y="-7"/>
            <a:chExt cx="3630818" cy="5143498"/>
          </a:xfrm>
        </p:grpSpPr>
        <p:sp>
          <p:nvSpPr>
            <p:cNvPr id="127" name="Google Shape;127;p8"/>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28" name="Google Shape;128;p8"/>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29" name="Google Shape;129;p8"/>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0" name="Google Shape;130;p8"/>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1" name="Google Shape;131;p8"/>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2" name="Google Shape;132;p8"/>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3" name="Google Shape;133;p8"/>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4" name="Google Shape;134;p8"/>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5" name="Google Shape;135;p8"/>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6" name="Google Shape;136;p8"/>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37" name="Google Shape;137;p8"/>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sp>
        <p:nvSpPr>
          <p:cNvPr id="138" name="Google Shape;138;p8"/>
          <p:cNvSpPr txBox="1">
            <a:spLocks noGrp="1"/>
          </p:cNvSpPr>
          <p:nvPr>
            <p:ph type="title"/>
          </p:nvPr>
        </p:nvSpPr>
        <p:spPr>
          <a:xfrm>
            <a:off x="883875" y="403977"/>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9" name="Google Shape;13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userDrawn="1">
  <p:cSld name="Blank">
    <p:bg>
      <p:bgPr>
        <a:solidFill>
          <a:schemeClr val="lt1"/>
        </a:solidFill>
        <a:effectLst/>
      </p:bgPr>
    </p:bg>
    <p:spTree>
      <p:nvGrpSpPr>
        <p:cNvPr id="1" name="Shape 157"/>
        <p:cNvGrpSpPr/>
        <p:nvPr/>
      </p:nvGrpSpPr>
      <p:grpSpPr>
        <a:xfrm>
          <a:off x="0" y="0"/>
          <a:ext cx="0" cy="0"/>
          <a:chOff x="0" y="0"/>
          <a:chExt cx="0" cy="0"/>
        </a:xfrm>
      </p:grpSpPr>
      <p:grpSp>
        <p:nvGrpSpPr>
          <p:cNvPr id="158" name="Google Shape;158;p10"/>
          <p:cNvGrpSpPr/>
          <p:nvPr/>
        </p:nvGrpSpPr>
        <p:grpSpPr>
          <a:xfrm>
            <a:off x="-981075" y="-3"/>
            <a:ext cx="11516344" cy="5143455"/>
            <a:chOff x="-981075" y="-3"/>
            <a:chExt cx="11516344" cy="5143455"/>
          </a:xfrm>
        </p:grpSpPr>
        <p:sp>
          <p:nvSpPr>
            <p:cNvPr id="159" name="Google Shape;159;p10"/>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0" name="Google Shape;160;p10"/>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1" name="Google Shape;161;p10"/>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2" name="Google Shape;162;p10"/>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3" name="Google Shape;163;p10"/>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4" name="Google Shape;164;p10"/>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5" name="Google Shape;165;p10"/>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6" name="Google Shape;166;p10"/>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7" name="Google Shape;167;p10"/>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8" name="Google Shape;168;p10"/>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69" name="Google Shape;169;p10"/>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0" name="Google Shape;170;p10"/>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sp>
        <p:nvSpPr>
          <p:cNvPr id="171" name="Google Shape;17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 name="Google Shape;71;p5">
            <a:extLst>
              <a:ext uri="{FF2B5EF4-FFF2-40B4-BE49-F238E27FC236}">
                <a16:creationId xmlns:a16="http://schemas.microsoft.com/office/drawing/2014/main" id="{6C6DE33A-D490-6936-47C9-C6DAB9556FAD}"/>
              </a:ext>
            </a:extLst>
          </p:cNvPr>
          <p:cNvSpPr/>
          <p:nvPr userDrawn="1"/>
        </p:nvSpPr>
        <p:spPr>
          <a:xfrm>
            <a:off x="155080" y="257737"/>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3" name="Google Shape;84;p5">
            <a:extLst>
              <a:ext uri="{FF2B5EF4-FFF2-40B4-BE49-F238E27FC236}">
                <a16:creationId xmlns:a16="http://schemas.microsoft.com/office/drawing/2014/main" id="{1F34E885-EFEC-EDEF-2C5E-EB127CDA26D1}"/>
              </a:ext>
            </a:extLst>
          </p:cNvPr>
          <p:cNvSpPr txBox="1">
            <a:spLocks noGrp="1"/>
          </p:cNvSpPr>
          <p:nvPr>
            <p:ph type="title"/>
          </p:nvPr>
        </p:nvSpPr>
        <p:spPr>
          <a:xfrm>
            <a:off x="925965" y="403984"/>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solidFill>
          <a:schemeClr val="accent1"/>
        </a:solid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sldNum" idx="12"/>
          </p:nvPr>
        </p:nvSpPr>
        <p:spPr>
          <a:xfrm>
            <a:off x="8480584" y="4749851"/>
            <a:ext cx="548700" cy="393600"/>
          </a:xfrm>
          <a:prstGeom prst="rect">
            <a:avLst/>
          </a:prstGeom>
          <a:noFill/>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174" name="Google Shape;174;p11"/>
          <p:cNvGrpSpPr/>
          <p:nvPr/>
        </p:nvGrpSpPr>
        <p:grpSpPr>
          <a:xfrm>
            <a:off x="-981075" y="-78100"/>
            <a:ext cx="11516344" cy="5221552"/>
            <a:chOff x="-981075" y="-78100"/>
            <a:chExt cx="11516344" cy="5221552"/>
          </a:xfrm>
        </p:grpSpPr>
        <p:sp>
          <p:nvSpPr>
            <p:cNvPr id="175" name="Google Shape;175;p11"/>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6" name="Google Shape;176;p11"/>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7" name="Google Shape;177;p11"/>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8" name="Google Shape;178;p11"/>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79" name="Google Shape;179;p11"/>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0" name="Google Shape;180;p11"/>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1" name="Google Shape;181;p11"/>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2" name="Google Shape;182;p11"/>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3" name="Google Shape;183;p11"/>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4" name="Google Shape;184;p11"/>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5" name="Google Shape;185;p11"/>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6" name="Google Shape;186;p11"/>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7" name="Google Shape;187;p11"/>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8" name="Google Shape;188;p11"/>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89" name="Google Shape;189;p11"/>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90" name="Google Shape;190;p11"/>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91" name="Google Shape;191;p11"/>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92" name="Google Shape;192;p11"/>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sp>
          <p:nvSpPr>
            <p:cNvPr id="193" name="Google Shape;193;p11"/>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rgbClr val="000000"/>
                </a:solidFill>
              </a:endParaRPr>
            </a:p>
          </p:txBody>
        </p:sp>
      </p:gr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1pPr>
            <a:lvl2pPr lvl="1"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2pPr>
            <a:lvl3pPr lvl="2"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3pPr>
            <a:lvl4pPr lvl="3"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4pPr>
            <a:lvl5pPr lvl="4"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5pPr>
            <a:lvl6pPr lvl="5"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6pPr>
            <a:lvl7pPr lvl="6"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7pPr>
            <a:lvl8pPr lvl="7"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8pPr>
            <a:lvl9pPr lvl="8"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79100" y="1503550"/>
            <a:ext cx="6010500" cy="28842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1pPr>
            <a:lvl2pPr marL="914400" lvl="1" indent="-330200" rtl="0">
              <a:lnSpc>
                <a:spcPct val="115000"/>
              </a:lnSpc>
              <a:spcBef>
                <a:spcPts val="80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2pPr>
            <a:lvl3pPr marL="1371600" lvl="2" indent="-330200" rtl="0">
              <a:lnSpc>
                <a:spcPct val="115000"/>
              </a:lnSpc>
              <a:spcBef>
                <a:spcPts val="800"/>
              </a:spcBef>
              <a:spcAft>
                <a:spcPts val="0"/>
              </a:spcAft>
              <a:buClr>
                <a:schemeClr val="dk2"/>
              </a:buClr>
              <a:buSzPts val="1600"/>
              <a:buFont typeface="Catamaran Thin"/>
              <a:buChar char="⬡"/>
              <a:defRPr sz="2400">
                <a:solidFill>
                  <a:schemeClr val="dk1"/>
                </a:solidFill>
                <a:latin typeface="Catamaran Thin"/>
                <a:ea typeface="Catamaran Thin"/>
                <a:cs typeface="Catamaran Thin"/>
                <a:sym typeface="Catamaran Thin"/>
              </a:defRPr>
            </a:lvl3pPr>
            <a:lvl4pPr marL="1828800" lvl="3"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4pPr>
            <a:lvl5pPr marL="2286000" lvl="4"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5pPr>
            <a:lvl6pPr marL="2743200" lvl="5"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6pPr>
            <a:lvl7pPr marL="3200400" lvl="6"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7pPr>
            <a:lvl8pPr marL="3657600" lvl="7"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8pPr>
            <a:lvl9pPr marL="4114800" lvl="8" indent="-381000" rtl="0">
              <a:lnSpc>
                <a:spcPct val="115000"/>
              </a:lnSpc>
              <a:spcBef>
                <a:spcPts val="800"/>
              </a:spcBef>
              <a:spcAft>
                <a:spcPts val="80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Catamaran"/>
                <a:ea typeface="Catamaran"/>
                <a:cs typeface="Catamaran"/>
                <a:sym typeface="Catamaran"/>
              </a:defRPr>
            </a:lvl1pPr>
            <a:lvl2pPr lvl="1" algn="r" rtl="0">
              <a:buNone/>
              <a:defRPr sz="1300">
                <a:solidFill>
                  <a:schemeClr val="accent1"/>
                </a:solidFill>
                <a:latin typeface="Catamaran"/>
                <a:ea typeface="Catamaran"/>
                <a:cs typeface="Catamaran"/>
                <a:sym typeface="Catamaran"/>
              </a:defRPr>
            </a:lvl2pPr>
            <a:lvl3pPr lvl="2" algn="r" rtl="0">
              <a:buNone/>
              <a:defRPr sz="1300">
                <a:solidFill>
                  <a:schemeClr val="accent1"/>
                </a:solidFill>
                <a:latin typeface="Catamaran"/>
                <a:ea typeface="Catamaran"/>
                <a:cs typeface="Catamaran"/>
                <a:sym typeface="Catamaran"/>
              </a:defRPr>
            </a:lvl3pPr>
            <a:lvl4pPr lvl="3" algn="r" rtl="0">
              <a:buNone/>
              <a:defRPr sz="1300">
                <a:solidFill>
                  <a:schemeClr val="accent1"/>
                </a:solidFill>
                <a:latin typeface="Catamaran"/>
                <a:ea typeface="Catamaran"/>
                <a:cs typeface="Catamaran"/>
                <a:sym typeface="Catamaran"/>
              </a:defRPr>
            </a:lvl4pPr>
            <a:lvl5pPr lvl="4" algn="r" rtl="0">
              <a:buNone/>
              <a:defRPr sz="1300">
                <a:solidFill>
                  <a:schemeClr val="accent1"/>
                </a:solidFill>
                <a:latin typeface="Catamaran"/>
                <a:ea typeface="Catamaran"/>
                <a:cs typeface="Catamaran"/>
                <a:sym typeface="Catamaran"/>
              </a:defRPr>
            </a:lvl5pPr>
            <a:lvl6pPr lvl="5" algn="r" rtl="0">
              <a:buNone/>
              <a:defRPr sz="1300">
                <a:solidFill>
                  <a:schemeClr val="accent1"/>
                </a:solidFill>
                <a:latin typeface="Catamaran"/>
                <a:ea typeface="Catamaran"/>
                <a:cs typeface="Catamaran"/>
                <a:sym typeface="Catamaran"/>
              </a:defRPr>
            </a:lvl6pPr>
            <a:lvl7pPr lvl="6" algn="r" rtl="0">
              <a:buNone/>
              <a:defRPr sz="1300">
                <a:solidFill>
                  <a:schemeClr val="accent1"/>
                </a:solidFill>
                <a:latin typeface="Catamaran"/>
                <a:ea typeface="Catamaran"/>
                <a:cs typeface="Catamaran"/>
                <a:sym typeface="Catamaran"/>
              </a:defRPr>
            </a:lvl7pPr>
            <a:lvl8pPr lvl="7" algn="r" rtl="0">
              <a:buNone/>
              <a:defRPr sz="1300">
                <a:solidFill>
                  <a:schemeClr val="accent1"/>
                </a:solidFill>
                <a:latin typeface="Catamaran"/>
                <a:ea typeface="Catamaran"/>
                <a:cs typeface="Catamaran"/>
                <a:sym typeface="Catamaran"/>
              </a:defRPr>
            </a:lvl8pPr>
            <a:lvl9pPr lvl="8" algn="r" rtl="0">
              <a:buNone/>
              <a:defRPr sz="1300">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6" r:id="rId3"/>
    <p:sldLayoutId id="2147483657" r:id="rId4"/>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9A7-241A-6851-7CBB-5AE186C26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pic>
        <p:nvPicPr>
          <p:cNvPr id="4" name="Picture 3" descr="Text&#10;&#10;Description automatically generated">
            <a:extLst>
              <a:ext uri="{FF2B5EF4-FFF2-40B4-BE49-F238E27FC236}">
                <a16:creationId xmlns:a16="http://schemas.microsoft.com/office/drawing/2014/main" id="{F5074B22-65AA-E6D8-AA04-A9194B1CC262}"/>
              </a:ext>
            </a:extLst>
          </p:cNvPr>
          <p:cNvPicPr>
            <a:picLocks noChangeAspect="1"/>
          </p:cNvPicPr>
          <p:nvPr/>
        </p:nvPicPr>
        <p:blipFill>
          <a:blip r:embed="rId2">
            <a:clrChange>
              <a:clrFrom>
                <a:srgbClr val="FFFFFE"/>
              </a:clrFrom>
              <a:clrTo>
                <a:srgbClr val="FFFFFE">
                  <a:alpha val="0"/>
                </a:srgbClr>
              </a:clrTo>
            </a:clrChange>
          </a:blip>
          <a:stretch>
            <a:fillRect/>
          </a:stretch>
        </p:blipFill>
        <p:spPr>
          <a:xfrm>
            <a:off x="0" y="-44604"/>
            <a:ext cx="9144000" cy="1396862"/>
          </a:xfrm>
          <a:prstGeom prst="rect">
            <a:avLst/>
          </a:prstGeom>
          <a:ln>
            <a:noFill/>
          </a:ln>
        </p:spPr>
      </p:pic>
      <p:sp>
        <p:nvSpPr>
          <p:cNvPr id="5" name="TextBox 4">
            <a:extLst>
              <a:ext uri="{FF2B5EF4-FFF2-40B4-BE49-F238E27FC236}">
                <a16:creationId xmlns:a16="http://schemas.microsoft.com/office/drawing/2014/main" id="{FE5D9AC0-334B-EE08-D033-FE2E97658951}"/>
              </a:ext>
            </a:extLst>
          </p:cNvPr>
          <p:cNvSpPr txBox="1"/>
          <p:nvPr/>
        </p:nvSpPr>
        <p:spPr>
          <a:xfrm>
            <a:off x="1" y="2139919"/>
            <a:ext cx="9143999" cy="1446550"/>
          </a:xfrm>
          <a:prstGeom prst="rect">
            <a:avLst/>
          </a:prstGeom>
          <a:noFill/>
        </p:spPr>
        <p:txBody>
          <a:bodyPr wrap="square" rtlCol="0">
            <a:spAutoFit/>
          </a:bodyPr>
          <a:lstStyle/>
          <a:p>
            <a:pPr algn="ctr"/>
            <a:r>
              <a:rPr lang="en-US" sz="2200" b="1" dirty="0">
                <a:solidFill>
                  <a:srgbClr val="725DCF"/>
                </a:solidFill>
                <a:latin typeface="Catamaran" panose="020B0604020202020204" charset="0"/>
                <a:cs typeface="Catamaran" panose="020B0604020202020204" charset="0"/>
              </a:rPr>
              <a:t>PROJECT PHASE 2 </a:t>
            </a:r>
            <a:r>
              <a:rPr lang="en-US" sz="2200" b="1">
                <a:solidFill>
                  <a:srgbClr val="725DCF"/>
                </a:solidFill>
                <a:latin typeface="Catamaran" panose="020B0604020202020204" charset="0"/>
                <a:cs typeface="Catamaran" panose="020B0604020202020204" charset="0"/>
              </a:rPr>
              <a:t>REVIEW 2 </a:t>
            </a:r>
            <a:r>
              <a:rPr lang="en-US" sz="2200" b="1" dirty="0">
                <a:solidFill>
                  <a:srgbClr val="725DCF"/>
                </a:solidFill>
                <a:latin typeface="Catamaran" panose="020B0604020202020204" charset="0"/>
                <a:cs typeface="Catamaran" panose="020B0604020202020204" charset="0"/>
              </a:rPr>
              <a:t>PRESENTATION </a:t>
            </a:r>
          </a:p>
          <a:p>
            <a:pPr algn="ctr"/>
            <a:r>
              <a:rPr lang="en-US" sz="2200" b="1" dirty="0">
                <a:solidFill>
                  <a:srgbClr val="725DCF"/>
                </a:solidFill>
                <a:latin typeface="Catamaran" panose="020B0604020202020204" charset="0"/>
                <a:cs typeface="Catamaran" panose="020B0604020202020204" charset="0"/>
              </a:rPr>
              <a:t>ON</a:t>
            </a:r>
          </a:p>
          <a:p>
            <a:pPr algn="ctr"/>
            <a:r>
              <a:rPr lang="en-US" sz="2200" b="1" dirty="0">
                <a:solidFill>
                  <a:srgbClr val="725DCF"/>
                </a:solidFill>
                <a:latin typeface="Catamaran" panose="020B0604020202020204" charset="0"/>
                <a:cs typeface="Catamaran" panose="020B0604020202020204" charset="0"/>
              </a:rPr>
              <a:t>CROSSOVER RECOGNITION OF LUNG INFECTIONS WITH CHEST X-RAY IMAGES UTILIZING CNN</a:t>
            </a:r>
          </a:p>
        </p:txBody>
      </p:sp>
      <p:sp>
        <p:nvSpPr>
          <p:cNvPr id="7" name="TextBox 6">
            <a:extLst>
              <a:ext uri="{FF2B5EF4-FFF2-40B4-BE49-F238E27FC236}">
                <a16:creationId xmlns:a16="http://schemas.microsoft.com/office/drawing/2014/main" id="{B7677267-2001-A319-FD16-EB55E174BF6A}"/>
              </a:ext>
            </a:extLst>
          </p:cNvPr>
          <p:cNvSpPr txBox="1"/>
          <p:nvPr/>
        </p:nvSpPr>
        <p:spPr>
          <a:xfrm>
            <a:off x="490654" y="3627864"/>
            <a:ext cx="2966224" cy="1323439"/>
          </a:xfrm>
          <a:prstGeom prst="rect">
            <a:avLst/>
          </a:prstGeom>
          <a:noFill/>
        </p:spPr>
        <p:txBody>
          <a:bodyPr wrap="square">
            <a:spAutoFit/>
          </a:bodyPr>
          <a:lstStyle/>
          <a:p>
            <a:r>
              <a:rPr lang="en-US" sz="2000" b="1" dirty="0">
                <a:solidFill>
                  <a:schemeClr val="tx1"/>
                </a:solidFill>
                <a:latin typeface="Catamaran" panose="020B0604020202020204" charset="0"/>
                <a:cs typeface="Catamaran" panose="020B0604020202020204" charset="0"/>
              </a:rPr>
              <a:t>Guided by:</a:t>
            </a:r>
          </a:p>
          <a:p>
            <a:r>
              <a:rPr lang="en-US" sz="2000" b="1" dirty="0">
                <a:solidFill>
                  <a:schemeClr val="tx1"/>
                </a:solidFill>
                <a:latin typeface="Catamaran" panose="020B0604020202020204" charset="0"/>
                <a:cs typeface="Catamaran" panose="020B0604020202020204" charset="0"/>
              </a:rPr>
              <a:t>PROF. VISHESH J</a:t>
            </a:r>
          </a:p>
          <a:p>
            <a:r>
              <a:rPr lang="en-US" sz="2000" b="1" dirty="0">
                <a:solidFill>
                  <a:schemeClr val="tx1"/>
                </a:solidFill>
                <a:latin typeface="Catamaran" panose="020B0604020202020204" charset="0"/>
                <a:cs typeface="Catamaran" panose="020B0604020202020204" charset="0"/>
              </a:rPr>
              <a:t>Assistant Professor</a:t>
            </a:r>
          </a:p>
          <a:p>
            <a:r>
              <a:rPr lang="en-US" sz="2000" b="1" dirty="0">
                <a:solidFill>
                  <a:schemeClr val="tx1"/>
                </a:solidFill>
                <a:latin typeface="Catamaran" panose="020B0604020202020204" charset="0"/>
                <a:cs typeface="Catamaran" panose="020B0604020202020204" charset="0"/>
              </a:rPr>
              <a:t>Department of CSE</a:t>
            </a:r>
          </a:p>
        </p:txBody>
      </p:sp>
      <p:sp>
        <p:nvSpPr>
          <p:cNvPr id="9" name="TextBox 8">
            <a:extLst>
              <a:ext uri="{FF2B5EF4-FFF2-40B4-BE49-F238E27FC236}">
                <a16:creationId xmlns:a16="http://schemas.microsoft.com/office/drawing/2014/main" id="{EB060807-B421-FB2B-C6D4-367967BC67B5}"/>
              </a:ext>
            </a:extLst>
          </p:cNvPr>
          <p:cNvSpPr txBox="1"/>
          <p:nvPr/>
        </p:nvSpPr>
        <p:spPr>
          <a:xfrm>
            <a:off x="5189033" y="3653377"/>
            <a:ext cx="3464313" cy="1323439"/>
          </a:xfrm>
          <a:prstGeom prst="rect">
            <a:avLst/>
          </a:prstGeom>
          <a:noFill/>
        </p:spPr>
        <p:txBody>
          <a:bodyPr wrap="square">
            <a:spAutoFit/>
          </a:bodyPr>
          <a:lstStyle/>
          <a:p>
            <a:r>
              <a:rPr lang="en-US" sz="2000" b="1" dirty="0">
                <a:solidFill>
                  <a:schemeClr val="tx1"/>
                </a:solidFill>
                <a:latin typeface="Catamaran" panose="020B0604020202020204" charset="0"/>
                <a:cs typeface="Catamaran" panose="020B0604020202020204" charset="0"/>
              </a:rPr>
              <a:t>Presented by:</a:t>
            </a:r>
          </a:p>
          <a:p>
            <a:pPr marL="457200" indent="-457200">
              <a:buFont typeface="+mj-lt"/>
              <a:buAutoNum type="arabicPeriod"/>
            </a:pPr>
            <a:r>
              <a:rPr lang="en-IN" sz="1500" b="1" dirty="0">
                <a:solidFill>
                  <a:schemeClr val="tx1"/>
                </a:solidFill>
                <a:latin typeface="Catamaran" panose="020B0604020202020204" charset="0"/>
                <a:cs typeface="Catamaran" panose="020B0604020202020204" charset="0"/>
              </a:rPr>
              <a:t>LIKHITHA B H	:  1DB19CS080</a:t>
            </a:r>
          </a:p>
          <a:p>
            <a:pPr marL="457200" indent="-457200">
              <a:buFont typeface="+mj-lt"/>
              <a:buAutoNum type="arabicPeriod"/>
            </a:pPr>
            <a:r>
              <a:rPr lang="en-IN" sz="1500" b="1" dirty="0">
                <a:solidFill>
                  <a:schemeClr val="tx1"/>
                </a:solidFill>
                <a:latin typeface="Catamaran" panose="020B0604020202020204" charset="0"/>
                <a:cs typeface="Catamaran" panose="020B0604020202020204" charset="0"/>
              </a:rPr>
              <a:t>NEHA R RAO	:  1DB19CS095</a:t>
            </a:r>
          </a:p>
          <a:p>
            <a:pPr marL="457200" indent="-457200">
              <a:buFont typeface="+mj-lt"/>
              <a:buAutoNum type="arabicPeriod"/>
            </a:pPr>
            <a:r>
              <a:rPr lang="en-IN" sz="1500" b="1" dirty="0">
                <a:solidFill>
                  <a:schemeClr val="tx1"/>
                </a:solidFill>
                <a:latin typeface="Catamaran" panose="020B0604020202020204" charset="0"/>
                <a:cs typeface="Catamaran" panose="020B0604020202020204" charset="0"/>
              </a:rPr>
              <a:t>RUCHITHA M	:  1DB19CS165</a:t>
            </a:r>
          </a:p>
          <a:p>
            <a:pPr marL="457200" indent="-457200">
              <a:buFont typeface="+mj-lt"/>
              <a:buAutoNum type="arabicPeriod"/>
            </a:pPr>
            <a:r>
              <a:rPr lang="en-IN" sz="1500" b="1" dirty="0">
                <a:solidFill>
                  <a:schemeClr val="tx1"/>
                </a:solidFill>
                <a:latin typeface="Catamaran" panose="020B0604020202020204" charset="0"/>
                <a:cs typeface="Catamaran" panose="020B0604020202020204" charset="0"/>
              </a:rPr>
              <a:t>LATHARANI	:  1DB20CS405</a:t>
            </a:r>
          </a:p>
        </p:txBody>
      </p:sp>
      <p:sp>
        <p:nvSpPr>
          <p:cNvPr id="10" name="TextBox 9">
            <a:extLst>
              <a:ext uri="{FF2B5EF4-FFF2-40B4-BE49-F238E27FC236}">
                <a16:creationId xmlns:a16="http://schemas.microsoft.com/office/drawing/2014/main" id="{DA2D1080-3C47-4DB4-C59F-7D434E07C0A5}"/>
              </a:ext>
            </a:extLst>
          </p:cNvPr>
          <p:cNvSpPr txBox="1"/>
          <p:nvPr/>
        </p:nvSpPr>
        <p:spPr>
          <a:xfrm>
            <a:off x="1561171" y="1427588"/>
            <a:ext cx="5999356" cy="738664"/>
          </a:xfrm>
          <a:prstGeom prst="rect">
            <a:avLst/>
          </a:prstGeom>
          <a:noFill/>
        </p:spPr>
        <p:txBody>
          <a:bodyPr wrap="square" rtlCol="0">
            <a:spAutoFit/>
          </a:bodyPr>
          <a:lstStyle/>
          <a:p>
            <a:pPr algn="ctr"/>
            <a:r>
              <a:rPr lang="en-US" sz="2000" b="1" dirty="0">
                <a:solidFill>
                  <a:schemeClr val="tx1"/>
                </a:solidFill>
                <a:latin typeface="Catamaran" panose="020B0604020202020204" charset="0"/>
                <a:cs typeface="Catamaran" panose="020B0604020202020204" charset="0"/>
              </a:rPr>
              <a:t>Department of Computer </a:t>
            </a:r>
            <a:r>
              <a:rPr lang="en-US" sz="2200" b="1" dirty="0">
                <a:solidFill>
                  <a:schemeClr val="tx1"/>
                </a:solidFill>
                <a:latin typeface="Catamaran" panose="020B0604020202020204" charset="0"/>
                <a:cs typeface="Catamaran" panose="020B0604020202020204" charset="0"/>
              </a:rPr>
              <a:t>Science</a:t>
            </a:r>
            <a:r>
              <a:rPr lang="en-US" sz="2000" b="1" dirty="0">
                <a:solidFill>
                  <a:schemeClr val="tx1"/>
                </a:solidFill>
                <a:latin typeface="Catamaran" panose="020B0604020202020204" charset="0"/>
                <a:cs typeface="Catamaran" panose="020B0604020202020204" charset="0"/>
              </a:rPr>
              <a:t> and Engineering</a:t>
            </a:r>
          </a:p>
          <a:p>
            <a:pPr algn="ctr"/>
            <a:r>
              <a:rPr lang="en-US" sz="2000" b="1" dirty="0">
                <a:solidFill>
                  <a:schemeClr val="tx1"/>
                </a:solidFill>
                <a:latin typeface="Catamaran" panose="020B0604020202020204" charset="0"/>
                <a:cs typeface="Catamaran" panose="020B0604020202020204" charset="0"/>
              </a:rPr>
              <a:t>Course Code : 18CSS84</a:t>
            </a:r>
          </a:p>
        </p:txBody>
      </p:sp>
    </p:spTree>
    <p:extLst>
      <p:ext uri="{BB962C8B-B14F-4D97-AF65-F5344CB8AC3E}">
        <p14:creationId xmlns:p14="http://schemas.microsoft.com/office/powerpoint/2010/main" val="322893232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F15E-F091-DC97-F513-8600D37F7942}"/>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ECED7C9-45E5-639C-1C0B-CB333DA07403}"/>
              </a:ext>
            </a:extLst>
          </p:cNvPr>
          <p:cNvSpPr>
            <a:spLocks noGrp="1"/>
          </p:cNvSpPr>
          <p:nvPr>
            <p:ph type="body" idx="1"/>
          </p:nvPr>
        </p:nvSpPr>
        <p:spPr>
          <a:xfrm>
            <a:off x="706760" y="1009274"/>
            <a:ext cx="7849942" cy="3607329"/>
          </a:xfrm>
        </p:spPr>
        <p:txBody>
          <a:bodyPr/>
          <a:lstStyle/>
          <a:p>
            <a:pPr marL="0" marR="310896" indent="0" algn="just" rtl="0" eaLnBrk="1" latinLnBrk="0" hangingPunct="1">
              <a:lnSpc>
                <a:spcPct val="150000"/>
              </a:lnSpc>
              <a:spcBef>
                <a:spcPts val="785"/>
              </a:spcBef>
              <a:spcAft>
                <a:spcPts val="0"/>
              </a:spcAft>
              <a:buNone/>
            </a:pPr>
            <a:r>
              <a:rPr lang="en-US" sz="1500" kern="1200" dirty="0">
                <a:solidFill>
                  <a:schemeClr val="tx1"/>
                </a:solidFill>
                <a:effectLst/>
                <a:latin typeface="Catamaran" panose="020B0604020202020204" charset="0"/>
                <a:ea typeface="Times New Roman" panose="02020603050405020304" pitchFamily="18" charset="0"/>
                <a:cs typeface="Catamaran" panose="020B0604020202020204" charset="0"/>
              </a:rPr>
              <a:t>The Main objective of the project is to detect Lung diseases in patients using Chest X-Ray Images through the following steps:</a:t>
            </a:r>
            <a:endParaRPr lang="en-US" sz="1500" dirty="0">
              <a:solidFill>
                <a:schemeClr val="tx1"/>
              </a:solidFill>
              <a:effectLst/>
              <a:latin typeface="Catamaran" panose="020B0604020202020204" charset="0"/>
              <a:cs typeface="Catamaran" panose="020B0604020202020204" charset="0"/>
            </a:endParaRPr>
          </a:p>
          <a:p>
            <a:pPr marL="870966" marR="310896" indent="-285750" algn="just">
              <a:lnSpc>
                <a:spcPct val="150000"/>
              </a:lnSpc>
              <a:spcBef>
                <a:spcPts val="785"/>
              </a:spcBef>
              <a:buSzPct val="120000"/>
            </a:pPr>
            <a:r>
              <a:rPr lang="en-US" sz="1500" kern="1200" dirty="0">
                <a:solidFill>
                  <a:schemeClr val="tx1"/>
                </a:solidFill>
                <a:effectLst/>
                <a:latin typeface="Catamaran" panose="020B0604020202020204" charset="0"/>
                <a:ea typeface="Wingdings" panose="05000000000000000000" pitchFamily="2" charset="2"/>
                <a:cs typeface="Catamaran" panose="020B0604020202020204" charset="0"/>
              </a:rPr>
              <a:t>Upload X-Ray Images -  The system should be capable of getting X-Rays from users that will be utilized by the Model.</a:t>
            </a:r>
            <a:endParaRPr lang="en-US" sz="1500" dirty="0">
              <a:solidFill>
                <a:schemeClr val="tx1"/>
              </a:solidFill>
              <a:latin typeface="Catamaran" panose="020B0604020202020204" charset="0"/>
              <a:ea typeface="Wingdings" panose="05000000000000000000" pitchFamily="2" charset="2"/>
              <a:cs typeface="Catamaran" panose="020B0604020202020204" charset="0"/>
            </a:endParaRPr>
          </a:p>
          <a:p>
            <a:pPr marL="870966" marR="310896" indent="-285750" algn="just">
              <a:lnSpc>
                <a:spcPct val="150000"/>
              </a:lnSpc>
              <a:spcBef>
                <a:spcPts val="785"/>
              </a:spcBef>
              <a:buSzPct val="120000"/>
            </a:pPr>
            <a:r>
              <a:rPr lang="en-US" sz="1500" kern="1200" dirty="0">
                <a:solidFill>
                  <a:schemeClr val="tx1"/>
                </a:solidFill>
                <a:effectLst/>
                <a:latin typeface="Catamaran" panose="020B0604020202020204" charset="0"/>
                <a:ea typeface="Wingdings" panose="05000000000000000000" pitchFamily="2" charset="2"/>
                <a:cs typeface="Catamaran" panose="020B0604020202020204" charset="0"/>
              </a:rPr>
              <a:t>Detection of Hybrid Model - The system should be able to detect the COVID-19, Pneumonia, Tuberculosis and Lung Cancer within the X – Ray images that users have uploaded.</a:t>
            </a:r>
            <a:endParaRPr lang="en-US" sz="1500" dirty="0">
              <a:solidFill>
                <a:schemeClr val="tx1"/>
              </a:solidFill>
              <a:latin typeface="Catamaran" panose="020B0604020202020204" charset="0"/>
              <a:ea typeface="Wingdings" panose="05000000000000000000" pitchFamily="2" charset="2"/>
              <a:cs typeface="Catamaran" panose="020B0604020202020204" charset="0"/>
            </a:endParaRPr>
          </a:p>
          <a:p>
            <a:pPr marL="870966" marR="310896" indent="-285750" algn="just">
              <a:lnSpc>
                <a:spcPct val="150000"/>
              </a:lnSpc>
              <a:spcBef>
                <a:spcPts val="785"/>
              </a:spcBef>
              <a:buSzPct val="120000"/>
            </a:pPr>
            <a:r>
              <a:rPr lang="en-US" sz="1500" kern="1200" dirty="0">
                <a:solidFill>
                  <a:schemeClr val="tx1"/>
                </a:solidFill>
                <a:effectLst/>
                <a:latin typeface="Catamaran" panose="020B0604020202020204" charset="0"/>
                <a:ea typeface="Wingdings" panose="05000000000000000000" pitchFamily="2" charset="2"/>
                <a:cs typeface="Catamaran" panose="020B0604020202020204" charset="0"/>
              </a:rPr>
              <a:t>Display Results - The system should be able to give information that the user can appropriately understand and gain insight from it.</a:t>
            </a:r>
            <a:endParaRPr lang="en-US" sz="1500" dirty="0">
              <a:solidFill>
                <a:schemeClr val="tx1"/>
              </a:solidFill>
              <a:effectLst/>
              <a:latin typeface="Catamaran" panose="020B0604020202020204" charset="0"/>
              <a:cs typeface="Catamaran" panose="020B0604020202020204" charset="0"/>
            </a:endParaRPr>
          </a:p>
          <a:p>
            <a:pPr marL="285750" indent="-285750" algn="just">
              <a:lnSpc>
                <a:spcPct val="150000"/>
              </a:lnSpc>
              <a:buSzPct val="120000"/>
            </a:pPr>
            <a:endParaRPr lang="en-US" sz="1500" dirty="0"/>
          </a:p>
        </p:txBody>
      </p:sp>
      <p:sp>
        <p:nvSpPr>
          <p:cNvPr id="4" name="Slide Number Placeholder 3">
            <a:extLst>
              <a:ext uri="{FF2B5EF4-FFF2-40B4-BE49-F238E27FC236}">
                <a16:creationId xmlns:a16="http://schemas.microsoft.com/office/drawing/2014/main" id="{2CB4AF9B-C05D-37FC-A067-C70EE5340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Graphic 4" descr="Bullseye with solid fill">
            <a:extLst>
              <a:ext uri="{FF2B5EF4-FFF2-40B4-BE49-F238E27FC236}">
                <a16:creationId xmlns:a16="http://schemas.microsoft.com/office/drawing/2014/main" id="{384E28CD-8256-E903-A82B-F21638849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075" y="373534"/>
            <a:ext cx="457200" cy="457200"/>
          </a:xfrm>
          <a:prstGeom prst="rect">
            <a:avLst/>
          </a:prstGeom>
        </p:spPr>
      </p:pic>
    </p:spTree>
    <p:extLst>
      <p:ext uri="{BB962C8B-B14F-4D97-AF65-F5344CB8AC3E}">
        <p14:creationId xmlns:p14="http://schemas.microsoft.com/office/powerpoint/2010/main" val="151359975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F15E-F091-DC97-F513-8600D37F7942}"/>
              </a:ext>
            </a:extLst>
          </p:cNvPr>
          <p:cNvSpPr>
            <a:spLocks noGrp="1"/>
          </p:cNvSpPr>
          <p:nvPr>
            <p:ph type="title"/>
          </p:nvPr>
        </p:nvSpPr>
        <p:spPr/>
        <p:txBody>
          <a:bodyPr/>
          <a:lstStyle/>
          <a:p>
            <a:r>
              <a:rPr lang="en-US" dirty="0"/>
              <a:t>SYSTEM  REQUIREMENTS</a:t>
            </a:r>
          </a:p>
        </p:txBody>
      </p:sp>
      <p:sp>
        <p:nvSpPr>
          <p:cNvPr id="3" name="Text Placeholder 2">
            <a:extLst>
              <a:ext uri="{FF2B5EF4-FFF2-40B4-BE49-F238E27FC236}">
                <a16:creationId xmlns:a16="http://schemas.microsoft.com/office/drawing/2014/main" id="{CECED7C9-45E5-639C-1C0B-CB333DA07403}"/>
              </a:ext>
            </a:extLst>
          </p:cNvPr>
          <p:cNvSpPr>
            <a:spLocks noGrp="1"/>
          </p:cNvSpPr>
          <p:nvPr>
            <p:ph type="body" idx="1"/>
          </p:nvPr>
        </p:nvSpPr>
        <p:spPr>
          <a:xfrm>
            <a:off x="706760" y="1009274"/>
            <a:ext cx="7849942" cy="3607329"/>
          </a:xfrm>
        </p:spPr>
        <p:txBody>
          <a:bodyPr/>
          <a:lstStyle/>
          <a:p>
            <a:pPr marL="127000" indent="0">
              <a:buNone/>
            </a:pPr>
            <a:r>
              <a:rPr lang="en-US" sz="1800" b="1" dirty="0">
                <a:latin typeface="Catamaran" panose="020B0604020202020204" charset="0"/>
                <a:ea typeface="STXinwei" panose="02010800040101010101" pitchFamily="2" charset="-122"/>
                <a:cs typeface="Catamaran" panose="020B0604020202020204" charset="0"/>
              </a:rPr>
              <a:t>Hardware Requirements:</a:t>
            </a:r>
            <a:endParaRPr lang="en-IN" sz="1800" dirty="0">
              <a:latin typeface="Catamaran" panose="020B0604020202020204" charset="0"/>
              <a:ea typeface="STXinwei" panose="02010800040101010101" pitchFamily="2" charset="-122"/>
              <a:cs typeface="Catamaran" panose="020B0604020202020204" charset="0"/>
            </a:endParaRPr>
          </a:p>
          <a:p>
            <a:pPr lvl="0"/>
            <a:r>
              <a:rPr lang="en-US" sz="1500" dirty="0">
                <a:latin typeface="Catamaran" panose="020B0604020202020204" charset="0"/>
                <a:ea typeface="STXinwei" panose="02010800040101010101" pitchFamily="2" charset="-122"/>
                <a:cs typeface="Catamaran" panose="020B0604020202020204" charset="0"/>
              </a:rPr>
              <a:t>System	 : Intel Core i3/i5 </a:t>
            </a:r>
          </a:p>
          <a:p>
            <a:pPr lvl="0"/>
            <a:r>
              <a:rPr lang="en-US" sz="1500" dirty="0">
                <a:latin typeface="Catamaran" panose="020B0604020202020204" charset="0"/>
                <a:ea typeface="STXinwei" panose="02010800040101010101" pitchFamily="2" charset="-122"/>
                <a:cs typeface="Catamaran" panose="020B0604020202020204" charset="0"/>
              </a:rPr>
              <a:t>Hard Disk	 : 40 GB</a:t>
            </a:r>
          </a:p>
          <a:p>
            <a:pPr lvl="0"/>
            <a:r>
              <a:rPr lang="en-US" sz="1500" dirty="0">
                <a:latin typeface="Catamaran" panose="020B0604020202020204" charset="0"/>
                <a:ea typeface="STXinwei" panose="02010800040101010101" pitchFamily="2" charset="-122"/>
                <a:cs typeface="Catamaran" panose="020B0604020202020204" charset="0"/>
              </a:rPr>
              <a:t>Monitor	 : 15 VGA Color</a:t>
            </a:r>
          </a:p>
          <a:p>
            <a:pPr lvl="0"/>
            <a:r>
              <a:rPr lang="en-US" sz="1500" dirty="0">
                <a:latin typeface="Catamaran" panose="020B0604020202020204" charset="0"/>
                <a:ea typeface="STXinwei" panose="02010800040101010101" pitchFamily="2" charset="-122"/>
                <a:cs typeface="Catamaran" panose="020B0604020202020204" charset="0"/>
              </a:rPr>
              <a:t>Ram           	 : 512 Mb Minimum</a:t>
            </a:r>
          </a:p>
          <a:p>
            <a:r>
              <a:rPr lang="en-US" sz="1500" dirty="0">
                <a:latin typeface="Catamaran" panose="020B0604020202020204" charset="0"/>
                <a:ea typeface="STXinwei" panose="02010800040101010101" pitchFamily="2" charset="-122"/>
                <a:cs typeface="Catamaran" panose="020B0604020202020204" charset="0"/>
              </a:rPr>
              <a:t> </a:t>
            </a:r>
            <a:endParaRPr lang="en-IN" sz="1500" dirty="0">
              <a:latin typeface="Catamaran" panose="020B0604020202020204" charset="0"/>
              <a:ea typeface="STXinwei" panose="02010800040101010101" pitchFamily="2" charset="-122"/>
              <a:cs typeface="Catamaran" panose="020B0604020202020204" charset="0"/>
            </a:endParaRPr>
          </a:p>
          <a:p>
            <a:pPr marL="127000" indent="0">
              <a:buNone/>
            </a:pPr>
            <a:r>
              <a:rPr lang="en-US" sz="1800" b="1" dirty="0">
                <a:latin typeface="Catamaran" panose="020B0604020202020204" charset="0"/>
                <a:ea typeface="STXinwei" panose="02010800040101010101" pitchFamily="2" charset="-122"/>
                <a:cs typeface="Catamaran" panose="020B0604020202020204" charset="0"/>
              </a:rPr>
              <a:t>Software Requirements:</a:t>
            </a:r>
          </a:p>
          <a:p>
            <a:pPr lvl="0"/>
            <a:r>
              <a:rPr lang="en-US" sz="1500" dirty="0">
                <a:latin typeface="Catamaran" panose="020B0604020202020204" charset="0"/>
                <a:ea typeface="STXinwei" panose="02010800040101010101" pitchFamily="2" charset="-122"/>
                <a:cs typeface="Catamaran" panose="020B0604020202020204" charset="0"/>
              </a:rPr>
              <a:t>Operating system	: Windows XP/ Windows 7 or More</a:t>
            </a:r>
          </a:p>
          <a:p>
            <a:pPr lvl="0"/>
            <a:r>
              <a:rPr lang="en-US" sz="1500" dirty="0">
                <a:latin typeface="Catamaran" panose="020B0604020202020204" charset="0"/>
                <a:ea typeface="STXinwei" panose="02010800040101010101" pitchFamily="2" charset="-122"/>
                <a:cs typeface="Catamaran" panose="020B0604020202020204" charset="0"/>
              </a:rPr>
              <a:t>Software Tool 	     	: IDLE or </a:t>
            </a:r>
            <a:r>
              <a:rPr lang="en-US" sz="1500" dirty="0" err="1">
                <a:latin typeface="Catamaran" panose="020B0604020202020204" charset="0"/>
                <a:ea typeface="STXinwei" panose="02010800040101010101" pitchFamily="2" charset="-122"/>
                <a:cs typeface="Catamaran" panose="020B0604020202020204" charset="0"/>
              </a:rPr>
              <a:t>VScode</a:t>
            </a:r>
            <a:endParaRPr lang="en-US" sz="1500" dirty="0">
              <a:latin typeface="Catamaran" panose="020B0604020202020204" charset="0"/>
              <a:ea typeface="STXinwei" panose="02010800040101010101" pitchFamily="2" charset="-122"/>
              <a:cs typeface="Catamaran" panose="020B0604020202020204" charset="0"/>
            </a:endParaRPr>
          </a:p>
          <a:p>
            <a:pPr lvl="0"/>
            <a:r>
              <a:rPr lang="en-US" sz="1500" dirty="0">
                <a:latin typeface="Catamaran" panose="020B0604020202020204" charset="0"/>
                <a:ea typeface="STXinwei" panose="02010800040101010101" pitchFamily="2" charset="-122"/>
                <a:cs typeface="Catamaran" panose="020B0604020202020204" charset="0"/>
              </a:rPr>
              <a:t>Coding Language 	: Python</a:t>
            </a:r>
          </a:p>
          <a:p>
            <a:pPr marL="285750" indent="-285750" algn="just">
              <a:lnSpc>
                <a:spcPct val="150000"/>
              </a:lnSpc>
              <a:buSzPct val="120000"/>
            </a:pPr>
            <a:endParaRPr lang="en-US" sz="1500" dirty="0"/>
          </a:p>
        </p:txBody>
      </p:sp>
      <p:sp>
        <p:nvSpPr>
          <p:cNvPr id="4" name="Slide Number Placeholder 3">
            <a:extLst>
              <a:ext uri="{FF2B5EF4-FFF2-40B4-BE49-F238E27FC236}">
                <a16:creationId xmlns:a16="http://schemas.microsoft.com/office/drawing/2014/main" id="{2CB4AF9B-C05D-37FC-A067-C70EE5340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Graphic 5" descr="Gears with solid fill">
            <a:extLst>
              <a:ext uri="{FF2B5EF4-FFF2-40B4-BE49-F238E27FC236}">
                <a16:creationId xmlns:a16="http://schemas.microsoft.com/office/drawing/2014/main" id="{DE3E75A8-C865-0186-5AC7-EAA94BD262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1610" y="342003"/>
            <a:ext cx="457200" cy="457200"/>
          </a:xfrm>
          <a:prstGeom prst="rect">
            <a:avLst/>
          </a:prstGeom>
        </p:spPr>
      </p:pic>
    </p:spTree>
    <p:extLst>
      <p:ext uri="{BB962C8B-B14F-4D97-AF65-F5344CB8AC3E}">
        <p14:creationId xmlns:p14="http://schemas.microsoft.com/office/powerpoint/2010/main" val="368836902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D3CCE-4808-E670-94DD-75AEACB68B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2" name="Title 1">
            <a:extLst>
              <a:ext uri="{FF2B5EF4-FFF2-40B4-BE49-F238E27FC236}">
                <a16:creationId xmlns:a16="http://schemas.microsoft.com/office/drawing/2014/main" id="{7026588B-A6D6-C9B6-21D1-995E4E14A30E}"/>
              </a:ext>
            </a:extLst>
          </p:cNvPr>
          <p:cNvSpPr>
            <a:spLocks noGrp="1"/>
          </p:cNvSpPr>
          <p:nvPr>
            <p:ph type="title"/>
          </p:nvPr>
        </p:nvSpPr>
        <p:spPr>
          <a:xfrm>
            <a:off x="916517" y="414519"/>
            <a:ext cx="6010275" cy="396875"/>
          </a:xfrm>
        </p:spPr>
        <p:txBody>
          <a:bodyPr/>
          <a:lstStyle/>
          <a:p>
            <a:r>
              <a:rPr lang="en-US" dirty="0"/>
              <a:t>SYSTEM DESIGN</a:t>
            </a:r>
          </a:p>
        </p:txBody>
      </p:sp>
      <p:pic>
        <p:nvPicPr>
          <p:cNvPr id="3" name="image6.jpeg">
            <a:extLst>
              <a:ext uri="{FF2B5EF4-FFF2-40B4-BE49-F238E27FC236}">
                <a16:creationId xmlns:a16="http://schemas.microsoft.com/office/drawing/2014/main" id="{05309BE3-4FD6-F1F3-9C0A-CB7C880D597F}"/>
              </a:ext>
            </a:extLst>
          </p:cNvPr>
          <p:cNvPicPr>
            <a:picLocks noChangeAspect="1"/>
          </p:cNvPicPr>
          <p:nvPr/>
        </p:nvPicPr>
        <p:blipFill>
          <a:blip r:embed="rId2" cstate="print"/>
          <a:stretch>
            <a:fillRect/>
          </a:stretch>
        </p:blipFill>
        <p:spPr>
          <a:xfrm>
            <a:off x="443900" y="1078568"/>
            <a:ext cx="3776368" cy="2708844"/>
          </a:xfrm>
          <a:prstGeom prst="rect">
            <a:avLst/>
          </a:prstGeom>
        </p:spPr>
      </p:pic>
      <p:pic>
        <p:nvPicPr>
          <p:cNvPr id="7" name="image8.png">
            <a:extLst>
              <a:ext uri="{FF2B5EF4-FFF2-40B4-BE49-F238E27FC236}">
                <a16:creationId xmlns:a16="http://schemas.microsoft.com/office/drawing/2014/main" id="{5E99239F-AEC5-6FB3-4A4A-F4FBC67F6A4F}"/>
              </a:ext>
            </a:extLst>
          </p:cNvPr>
          <p:cNvPicPr>
            <a:picLocks noChangeAspect="1"/>
          </p:cNvPicPr>
          <p:nvPr/>
        </p:nvPicPr>
        <p:blipFill>
          <a:blip r:embed="rId3" cstate="print"/>
          <a:stretch>
            <a:fillRect/>
          </a:stretch>
        </p:blipFill>
        <p:spPr>
          <a:xfrm>
            <a:off x="4572000" y="1078568"/>
            <a:ext cx="4321657" cy="2585878"/>
          </a:xfrm>
          <a:prstGeom prst="rect">
            <a:avLst/>
          </a:prstGeom>
        </p:spPr>
      </p:pic>
      <p:sp>
        <p:nvSpPr>
          <p:cNvPr id="8" name="TextBox 7">
            <a:extLst>
              <a:ext uri="{FF2B5EF4-FFF2-40B4-BE49-F238E27FC236}">
                <a16:creationId xmlns:a16="http://schemas.microsoft.com/office/drawing/2014/main" id="{6C7FAAE2-4C40-B32D-1F8D-4EC27E9EB56F}"/>
              </a:ext>
            </a:extLst>
          </p:cNvPr>
          <p:cNvSpPr txBox="1"/>
          <p:nvPr/>
        </p:nvSpPr>
        <p:spPr>
          <a:xfrm>
            <a:off x="670552" y="4054586"/>
            <a:ext cx="3323064"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USE CASE DIAGRAM</a:t>
            </a:r>
          </a:p>
        </p:txBody>
      </p:sp>
      <p:cxnSp>
        <p:nvCxnSpPr>
          <p:cNvPr id="11" name="Straight Connector 10">
            <a:extLst>
              <a:ext uri="{FF2B5EF4-FFF2-40B4-BE49-F238E27FC236}">
                <a16:creationId xmlns:a16="http://schemas.microsoft.com/office/drawing/2014/main" id="{F237ACFB-F343-1B75-60E3-6BC39BF25588}"/>
              </a:ext>
            </a:extLst>
          </p:cNvPr>
          <p:cNvCxnSpPr>
            <a:cxnSpLocks/>
          </p:cNvCxnSpPr>
          <p:nvPr/>
        </p:nvCxnSpPr>
        <p:spPr>
          <a:xfrm>
            <a:off x="4401015" y="713678"/>
            <a:ext cx="0" cy="4036173"/>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A6422FD-7501-CBC2-A8C1-0A5136BB333A}"/>
              </a:ext>
            </a:extLst>
          </p:cNvPr>
          <p:cNvSpPr txBox="1"/>
          <p:nvPr/>
        </p:nvSpPr>
        <p:spPr>
          <a:xfrm>
            <a:off x="5416182" y="4036741"/>
            <a:ext cx="3040565"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SEQUENCE DIAGRAM</a:t>
            </a:r>
          </a:p>
        </p:txBody>
      </p:sp>
      <p:pic>
        <p:nvPicPr>
          <p:cNvPr id="18" name="Graphic 17" descr="Gears with solid fill">
            <a:extLst>
              <a:ext uri="{FF2B5EF4-FFF2-40B4-BE49-F238E27FC236}">
                <a16:creationId xmlns:a16="http://schemas.microsoft.com/office/drawing/2014/main" id="{C72C34D4-0292-900C-8BD6-FC3E3DEDE7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610" y="373534"/>
            <a:ext cx="457200" cy="457200"/>
          </a:xfrm>
          <a:prstGeom prst="rect">
            <a:avLst/>
          </a:prstGeom>
        </p:spPr>
      </p:pic>
    </p:spTree>
    <p:extLst>
      <p:ext uri="{BB962C8B-B14F-4D97-AF65-F5344CB8AC3E}">
        <p14:creationId xmlns:p14="http://schemas.microsoft.com/office/powerpoint/2010/main" val="836656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D3CCE-4808-E670-94DD-75AEACB68B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 name="Title 1">
            <a:extLst>
              <a:ext uri="{FF2B5EF4-FFF2-40B4-BE49-F238E27FC236}">
                <a16:creationId xmlns:a16="http://schemas.microsoft.com/office/drawing/2014/main" id="{7026588B-A6D6-C9B6-21D1-995E4E14A30E}"/>
              </a:ext>
            </a:extLst>
          </p:cNvPr>
          <p:cNvSpPr>
            <a:spLocks noGrp="1"/>
          </p:cNvSpPr>
          <p:nvPr>
            <p:ph type="title"/>
          </p:nvPr>
        </p:nvSpPr>
        <p:spPr>
          <a:xfrm>
            <a:off x="916517" y="414519"/>
            <a:ext cx="6010275" cy="396875"/>
          </a:xfrm>
        </p:spPr>
        <p:txBody>
          <a:bodyPr/>
          <a:lstStyle/>
          <a:p>
            <a:r>
              <a:rPr lang="en-US" dirty="0"/>
              <a:t>SYSTEM DESIGN</a:t>
            </a:r>
          </a:p>
        </p:txBody>
      </p:sp>
      <p:sp>
        <p:nvSpPr>
          <p:cNvPr id="8" name="TextBox 7">
            <a:extLst>
              <a:ext uri="{FF2B5EF4-FFF2-40B4-BE49-F238E27FC236}">
                <a16:creationId xmlns:a16="http://schemas.microsoft.com/office/drawing/2014/main" id="{6C7FAAE2-4C40-B32D-1F8D-4EC27E9EB56F}"/>
              </a:ext>
            </a:extLst>
          </p:cNvPr>
          <p:cNvSpPr txBox="1"/>
          <p:nvPr/>
        </p:nvSpPr>
        <p:spPr>
          <a:xfrm>
            <a:off x="670552" y="4379503"/>
            <a:ext cx="3323064"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DATAFLOW DIAGRAM</a:t>
            </a:r>
          </a:p>
        </p:txBody>
      </p:sp>
      <p:cxnSp>
        <p:nvCxnSpPr>
          <p:cNvPr id="11" name="Straight Connector 10">
            <a:extLst>
              <a:ext uri="{FF2B5EF4-FFF2-40B4-BE49-F238E27FC236}">
                <a16:creationId xmlns:a16="http://schemas.microsoft.com/office/drawing/2014/main" id="{F237ACFB-F343-1B75-60E3-6BC39BF25588}"/>
              </a:ext>
            </a:extLst>
          </p:cNvPr>
          <p:cNvCxnSpPr>
            <a:cxnSpLocks/>
          </p:cNvCxnSpPr>
          <p:nvPr/>
        </p:nvCxnSpPr>
        <p:spPr>
          <a:xfrm>
            <a:off x="4401015" y="713678"/>
            <a:ext cx="0" cy="4036173"/>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A6422FD-7501-CBC2-A8C1-0A5136BB333A}"/>
              </a:ext>
            </a:extLst>
          </p:cNvPr>
          <p:cNvSpPr txBox="1"/>
          <p:nvPr/>
        </p:nvSpPr>
        <p:spPr>
          <a:xfrm>
            <a:off x="5406509" y="4390206"/>
            <a:ext cx="3040565"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ACTIVITY DIAGRAM</a:t>
            </a:r>
          </a:p>
        </p:txBody>
      </p:sp>
      <p:pic>
        <p:nvPicPr>
          <p:cNvPr id="18" name="Graphic 17" descr="Gears with solid fill">
            <a:extLst>
              <a:ext uri="{FF2B5EF4-FFF2-40B4-BE49-F238E27FC236}">
                <a16:creationId xmlns:a16="http://schemas.microsoft.com/office/drawing/2014/main" id="{C72C34D4-0292-900C-8BD6-FC3E3DEDE7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1610" y="373534"/>
            <a:ext cx="457200" cy="457200"/>
          </a:xfrm>
          <a:prstGeom prst="rect">
            <a:avLst/>
          </a:prstGeom>
        </p:spPr>
      </p:pic>
      <p:pic>
        <p:nvPicPr>
          <p:cNvPr id="5" name="image5.jpeg">
            <a:extLst>
              <a:ext uri="{FF2B5EF4-FFF2-40B4-BE49-F238E27FC236}">
                <a16:creationId xmlns:a16="http://schemas.microsoft.com/office/drawing/2014/main" id="{EAA59B4D-ACF1-6FC3-A7F7-3E34BD549E86}"/>
              </a:ext>
            </a:extLst>
          </p:cNvPr>
          <p:cNvPicPr>
            <a:picLocks noChangeAspect="1"/>
          </p:cNvPicPr>
          <p:nvPr/>
        </p:nvPicPr>
        <p:blipFill>
          <a:blip r:embed="rId4" cstate="print"/>
          <a:stretch>
            <a:fillRect/>
          </a:stretch>
        </p:blipFill>
        <p:spPr>
          <a:xfrm>
            <a:off x="389619" y="1250950"/>
            <a:ext cx="3884930" cy="2184400"/>
          </a:xfrm>
          <a:prstGeom prst="rect">
            <a:avLst/>
          </a:prstGeom>
        </p:spPr>
      </p:pic>
      <p:pic>
        <p:nvPicPr>
          <p:cNvPr id="10" name="Picture 9" descr="Diagram&#10;&#10;Description automatically generated">
            <a:extLst>
              <a:ext uri="{FF2B5EF4-FFF2-40B4-BE49-F238E27FC236}">
                <a16:creationId xmlns:a16="http://schemas.microsoft.com/office/drawing/2014/main" id="{1E96C860-9D1A-FA6A-8861-3B4C4726AAB6}"/>
              </a:ext>
            </a:extLst>
          </p:cNvPr>
          <p:cNvPicPr>
            <a:picLocks noChangeAspect="1"/>
          </p:cNvPicPr>
          <p:nvPr/>
        </p:nvPicPr>
        <p:blipFill>
          <a:blip r:embed="rId5"/>
          <a:stretch>
            <a:fillRect/>
          </a:stretch>
        </p:blipFill>
        <p:spPr>
          <a:xfrm>
            <a:off x="4808414" y="925706"/>
            <a:ext cx="3843963" cy="3149679"/>
          </a:xfrm>
          <a:prstGeom prst="rect">
            <a:avLst/>
          </a:prstGeom>
        </p:spPr>
      </p:pic>
    </p:spTree>
    <p:extLst>
      <p:ext uri="{BB962C8B-B14F-4D97-AF65-F5344CB8AC3E}">
        <p14:creationId xmlns:p14="http://schemas.microsoft.com/office/powerpoint/2010/main" val="4279719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BCCC-12B0-F5A5-5B05-803926EFE2E6}"/>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B1589114-E10D-57BF-9B51-A105F2D82213}"/>
              </a:ext>
            </a:extLst>
          </p:cNvPr>
          <p:cNvSpPr>
            <a:spLocks noGrp="1"/>
          </p:cNvSpPr>
          <p:nvPr>
            <p:ph type="body" idx="1"/>
          </p:nvPr>
        </p:nvSpPr>
        <p:spPr>
          <a:xfrm>
            <a:off x="614689" y="800284"/>
            <a:ext cx="8150170" cy="4269804"/>
          </a:xfrm>
        </p:spPr>
        <p:txBody>
          <a:bodyPr/>
          <a:lstStyle/>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p:txBody>
      </p:sp>
      <p:sp>
        <p:nvSpPr>
          <p:cNvPr id="4" name="Slide Number Placeholder 3">
            <a:extLst>
              <a:ext uri="{FF2B5EF4-FFF2-40B4-BE49-F238E27FC236}">
                <a16:creationId xmlns:a16="http://schemas.microsoft.com/office/drawing/2014/main" id="{214EBAF3-3B02-65D1-856E-DBB173584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6" name="Graphic 5" descr="Internet Of Things with solid fill">
            <a:extLst>
              <a:ext uri="{FF2B5EF4-FFF2-40B4-BE49-F238E27FC236}">
                <a16:creationId xmlns:a16="http://schemas.microsoft.com/office/drawing/2014/main" id="{CDD70D1D-8875-D397-3392-72FBAEF00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78" y="379078"/>
            <a:ext cx="457200" cy="457200"/>
          </a:xfrm>
          <a:prstGeom prst="rect">
            <a:avLst/>
          </a:prstGeom>
        </p:spPr>
      </p:pic>
      <p:pic>
        <p:nvPicPr>
          <p:cNvPr id="7" name="Picture 6">
            <a:extLst>
              <a:ext uri="{FF2B5EF4-FFF2-40B4-BE49-F238E27FC236}">
                <a16:creationId xmlns:a16="http://schemas.microsoft.com/office/drawing/2014/main" id="{BB512023-EE90-4BC8-F64C-6FE869CE22D8}"/>
              </a:ext>
            </a:extLst>
          </p:cNvPr>
          <p:cNvPicPr>
            <a:picLocks noChangeAspect="1"/>
          </p:cNvPicPr>
          <p:nvPr/>
        </p:nvPicPr>
        <p:blipFill rotWithShape="1">
          <a:blip r:embed="rId4"/>
          <a:srcRect l="34626" t="32325" r="19335" b="29552"/>
          <a:stretch/>
        </p:blipFill>
        <p:spPr>
          <a:xfrm>
            <a:off x="3715092" y="1036046"/>
            <a:ext cx="5337384" cy="2716147"/>
          </a:xfrm>
          <a:prstGeom prst="rect">
            <a:avLst/>
          </a:prstGeom>
        </p:spPr>
      </p:pic>
      <p:sp>
        <p:nvSpPr>
          <p:cNvPr id="5" name="TextBox 4">
            <a:extLst>
              <a:ext uri="{FF2B5EF4-FFF2-40B4-BE49-F238E27FC236}">
                <a16:creationId xmlns:a16="http://schemas.microsoft.com/office/drawing/2014/main" id="{7BA87AE5-4290-22CC-FF46-0CA35064A751}"/>
              </a:ext>
            </a:extLst>
          </p:cNvPr>
          <p:cNvSpPr txBox="1"/>
          <p:nvPr/>
        </p:nvSpPr>
        <p:spPr>
          <a:xfrm>
            <a:off x="2897095" y="4012043"/>
            <a:ext cx="3349810"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CNN LAYERS</a:t>
            </a:r>
          </a:p>
        </p:txBody>
      </p:sp>
      <p:pic>
        <p:nvPicPr>
          <p:cNvPr id="8" name="Picture 7">
            <a:extLst>
              <a:ext uri="{FF2B5EF4-FFF2-40B4-BE49-F238E27FC236}">
                <a16:creationId xmlns:a16="http://schemas.microsoft.com/office/drawing/2014/main" id="{4590050B-ECF2-81A7-1648-E44D52401D03}"/>
              </a:ext>
            </a:extLst>
          </p:cNvPr>
          <p:cNvPicPr>
            <a:picLocks noChangeAspect="1"/>
          </p:cNvPicPr>
          <p:nvPr/>
        </p:nvPicPr>
        <p:blipFill rotWithShape="1">
          <a:blip r:embed="rId5"/>
          <a:srcRect t="10676"/>
          <a:stretch/>
        </p:blipFill>
        <p:spPr>
          <a:xfrm>
            <a:off x="379141" y="1542422"/>
            <a:ext cx="3318219" cy="1749973"/>
          </a:xfrm>
          <a:prstGeom prst="rect">
            <a:avLst/>
          </a:prstGeom>
        </p:spPr>
      </p:pic>
    </p:spTree>
    <p:extLst>
      <p:ext uri="{BB962C8B-B14F-4D97-AF65-F5344CB8AC3E}">
        <p14:creationId xmlns:p14="http://schemas.microsoft.com/office/powerpoint/2010/main" val="372923939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BCCC-12B0-F5A5-5B05-803926EFE2E6}"/>
              </a:ext>
            </a:extLst>
          </p:cNvPr>
          <p:cNvSpPr>
            <a:spLocks noGrp="1"/>
          </p:cNvSpPr>
          <p:nvPr>
            <p:ph type="title"/>
          </p:nvPr>
        </p:nvSpPr>
        <p:spPr/>
        <p:txBody>
          <a:bodyPr/>
          <a:lstStyle/>
          <a:p>
            <a:r>
              <a:rPr lang="en-US" dirty="0"/>
              <a:t>IMPLEMENTATION</a:t>
            </a:r>
          </a:p>
        </p:txBody>
      </p:sp>
      <p:sp>
        <p:nvSpPr>
          <p:cNvPr id="3" name="Text Placeholder 2">
            <a:extLst>
              <a:ext uri="{FF2B5EF4-FFF2-40B4-BE49-F238E27FC236}">
                <a16:creationId xmlns:a16="http://schemas.microsoft.com/office/drawing/2014/main" id="{B1589114-E10D-57BF-9B51-A105F2D82213}"/>
              </a:ext>
            </a:extLst>
          </p:cNvPr>
          <p:cNvSpPr>
            <a:spLocks noGrp="1"/>
          </p:cNvSpPr>
          <p:nvPr>
            <p:ph type="body" idx="1"/>
          </p:nvPr>
        </p:nvSpPr>
        <p:spPr>
          <a:xfrm>
            <a:off x="614689" y="800284"/>
            <a:ext cx="8150170" cy="4269804"/>
          </a:xfrm>
        </p:spPr>
        <p:txBody>
          <a:bodyPr/>
          <a:lstStyle/>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a:p>
            <a:pPr algn="just">
              <a:lnSpc>
                <a:spcPct val="100000"/>
              </a:lnSpc>
              <a:buSzPct val="120000"/>
              <a:buFont typeface="Catamaran Thin" panose="020B0604020202020204" charset="0"/>
              <a:buChar char="⬢"/>
            </a:pPr>
            <a:endParaRPr lang="en-US" sz="1300" b="0" i="0" dirty="0">
              <a:solidFill>
                <a:schemeClr val="tx1"/>
              </a:solidFill>
              <a:effectLst/>
              <a:latin typeface="Catamaran" panose="020B0604020202020204" charset="0"/>
              <a:cs typeface="Catamaran" panose="020B0604020202020204" charset="0"/>
            </a:endParaRPr>
          </a:p>
        </p:txBody>
      </p:sp>
      <p:sp>
        <p:nvSpPr>
          <p:cNvPr id="4" name="Slide Number Placeholder 3">
            <a:extLst>
              <a:ext uri="{FF2B5EF4-FFF2-40B4-BE49-F238E27FC236}">
                <a16:creationId xmlns:a16="http://schemas.microsoft.com/office/drawing/2014/main" id="{214EBAF3-3B02-65D1-856E-DBB173584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6" name="Graphic 5" descr="Internet Of Things with solid fill">
            <a:extLst>
              <a:ext uri="{FF2B5EF4-FFF2-40B4-BE49-F238E27FC236}">
                <a16:creationId xmlns:a16="http://schemas.microsoft.com/office/drawing/2014/main" id="{CDD70D1D-8875-D397-3392-72FBAEF00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78" y="355429"/>
            <a:ext cx="457200" cy="457200"/>
          </a:xfrm>
          <a:prstGeom prst="rect">
            <a:avLst/>
          </a:prstGeom>
        </p:spPr>
      </p:pic>
      <p:pic>
        <p:nvPicPr>
          <p:cNvPr id="11" name="Picture 10" descr="Diagram&#10;&#10;Description automatically generated">
            <a:extLst>
              <a:ext uri="{FF2B5EF4-FFF2-40B4-BE49-F238E27FC236}">
                <a16:creationId xmlns:a16="http://schemas.microsoft.com/office/drawing/2014/main" id="{DB1CB896-9E45-F12E-8498-0A6C8937398F}"/>
              </a:ext>
            </a:extLst>
          </p:cNvPr>
          <p:cNvPicPr>
            <a:picLocks noChangeAspect="1"/>
          </p:cNvPicPr>
          <p:nvPr/>
        </p:nvPicPr>
        <p:blipFill rotWithShape="1">
          <a:blip r:embed="rId4"/>
          <a:srcRect b="11111"/>
          <a:stretch/>
        </p:blipFill>
        <p:spPr>
          <a:xfrm>
            <a:off x="1492041" y="904772"/>
            <a:ext cx="6565128" cy="3619931"/>
          </a:xfrm>
          <a:prstGeom prst="rect">
            <a:avLst/>
          </a:prstGeom>
        </p:spPr>
      </p:pic>
      <p:sp>
        <p:nvSpPr>
          <p:cNvPr id="12" name="TextBox 11">
            <a:extLst>
              <a:ext uri="{FF2B5EF4-FFF2-40B4-BE49-F238E27FC236}">
                <a16:creationId xmlns:a16="http://schemas.microsoft.com/office/drawing/2014/main" id="{4E5CA294-8959-9E88-9E19-278C1C368A60}"/>
              </a:ext>
            </a:extLst>
          </p:cNvPr>
          <p:cNvSpPr txBox="1"/>
          <p:nvPr/>
        </p:nvSpPr>
        <p:spPr>
          <a:xfrm>
            <a:off x="3274818" y="4595962"/>
            <a:ext cx="2829911"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SYSTEM ARCHITECTURE</a:t>
            </a:r>
          </a:p>
        </p:txBody>
      </p:sp>
    </p:spTree>
    <p:extLst>
      <p:ext uri="{BB962C8B-B14F-4D97-AF65-F5344CB8AC3E}">
        <p14:creationId xmlns:p14="http://schemas.microsoft.com/office/powerpoint/2010/main" val="313199675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227EDB-7DA5-4A55-7F8A-C1D4CCA72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3" name="Title 2">
            <a:extLst>
              <a:ext uri="{FF2B5EF4-FFF2-40B4-BE49-F238E27FC236}">
                <a16:creationId xmlns:a16="http://schemas.microsoft.com/office/drawing/2014/main" id="{83DD1873-D7BC-1162-9A17-69F3DBD9B87A}"/>
              </a:ext>
            </a:extLst>
          </p:cNvPr>
          <p:cNvSpPr>
            <a:spLocks noGrp="1"/>
          </p:cNvSpPr>
          <p:nvPr>
            <p:ph type="title"/>
          </p:nvPr>
        </p:nvSpPr>
        <p:spPr/>
        <p:txBody>
          <a:bodyPr/>
          <a:lstStyle/>
          <a:p>
            <a:r>
              <a:rPr lang="en-US" dirty="0"/>
              <a:t>SNAPSHOTS</a:t>
            </a:r>
          </a:p>
        </p:txBody>
      </p:sp>
      <p:pic>
        <p:nvPicPr>
          <p:cNvPr id="5" name="Picture 4" descr="Graphical user interface, website&#10;&#10;Description automatically generated">
            <a:extLst>
              <a:ext uri="{FF2B5EF4-FFF2-40B4-BE49-F238E27FC236}">
                <a16:creationId xmlns:a16="http://schemas.microsoft.com/office/drawing/2014/main" id="{93C3992C-98EE-0488-2D00-4BE841B44C48}"/>
              </a:ext>
            </a:extLst>
          </p:cNvPr>
          <p:cNvPicPr>
            <a:picLocks/>
          </p:cNvPicPr>
          <p:nvPr/>
        </p:nvPicPr>
        <p:blipFill>
          <a:blip r:embed="rId2"/>
          <a:stretch>
            <a:fillRect/>
          </a:stretch>
        </p:blipFill>
        <p:spPr>
          <a:xfrm>
            <a:off x="181303" y="1095322"/>
            <a:ext cx="4240924" cy="3213045"/>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74B5195F-4EF9-5269-678E-7584BF3BA3DE}"/>
              </a:ext>
            </a:extLst>
          </p:cNvPr>
          <p:cNvPicPr>
            <a:picLocks/>
          </p:cNvPicPr>
          <p:nvPr/>
        </p:nvPicPr>
        <p:blipFill>
          <a:blip r:embed="rId3"/>
          <a:stretch>
            <a:fillRect/>
          </a:stretch>
        </p:blipFill>
        <p:spPr>
          <a:xfrm>
            <a:off x="4815057" y="1098823"/>
            <a:ext cx="4242816" cy="3209544"/>
          </a:xfrm>
          <a:prstGeom prst="rect">
            <a:avLst/>
          </a:prstGeom>
        </p:spPr>
      </p:pic>
      <p:sp>
        <p:nvSpPr>
          <p:cNvPr id="8" name="TextBox 7">
            <a:extLst>
              <a:ext uri="{FF2B5EF4-FFF2-40B4-BE49-F238E27FC236}">
                <a16:creationId xmlns:a16="http://schemas.microsoft.com/office/drawing/2014/main" id="{C6C41CC7-75AA-2183-21FA-D7BF93CB6271}"/>
              </a:ext>
            </a:extLst>
          </p:cNvPr>
          <p:cNvSpPr txBox="1"/>
          <p:nvPr/>
        </p:nvSpPr>
        <p:spPr>
          <a:xfrm>
            <a:off x="886809" y="4442074"/>
            <a:ext cx="2829911"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LOGIN PAGE</a:t>
            </a:r>
          </a:p>
        </p:txBody>
      </p:sp>
      <p:sp>
        <p:nvSpPr>
          <p:cNvPr id="9" name="TextBox 8">
            <a:extLst>
              <a:ext uri="{FF2B5EF4-FFF2-40B4-BE49-F238E27FC236}">
                <a16:creationId xmlns:a16="http://schemas.microsoft.com/office/drawing/2014/main" id="{85266044-2188-F5F1-7604-80758EE9631E}"/>
              </a:ext>
            </a:extLst>
          </p:cNvPr>
          <p:cNvSpPr txBox="1"/>
          <p:nvPr/>
        </p:nvSpPr>
        <p:spPr>
          <a:xfrm>
            <a:off x="5521509" y="4453017"/>
            <a:ext cx="2829911"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REGISTRATION PAGE</a:t>
            </a:r>
          </a:p>
        </p:txBody>
      </p:sp>
      <p:cxnSp>
        <p:nvCxnSpPr>
          <p:cNvPr id="4" name="Straight Connector 3">
            <a:extLst>
              <a:ext uri="{FF2B5EF4-FFF2-40B4-BE49-F238E27FC236}">
                <a16:creationId xmlns:a16="http://schemas.microsoft.com/office/drawing/2014/main" id="{969BEBB0-EE73-14F4-0FA6-A881CC0BED4C}"/>
              </a:ext>
            </a:extLst>
          </p:cNvPr>
          <p:cNvCxnSpPr>
            <a:cxnSpLocks/>
          </p:cNvCxnSpPr>
          <p:nvPr/>
        </p:nvCxnSpPr>
        <p:spPr>
          <a:xfrm>
            <a:off x="4572000" y="713678"/>
            <a:ext cx="0" cy="4036173"/>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descr="Camera with solid fill">
            <a:extLst>
              <a:ext uri="{FF2B5EF4-FFF2-40B4-BE49-F238E27FC236}">
                <a16:creationId xmlns:a16="http://schemas.microsoft.com/office/drawing/2014/main" id="{4187CD35-FA44-8393-ACD1-E716D5F95C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159" y="352394"/>
            <a:ext cx="426750" cy="426750"/>
          </a:xfrm>
          <a:prstGeom prst="rect">
            <a:avLst/>
          </a:prstGeom>
        </p:spPr>
      </p:pic>
    </p:spTree>
    <p:extLst>
      <p:ext uri="{BB962C8B-B14F-4D97-AF65-F5344CB8AC3E}">
        <p14:creationId xmlns:p14="http://schemas.microsoft.com/office/powerpoint/2010/main" val="145545098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227EDB-7DA5-4A55-7F8A-C1D4CCA72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3" name="Title 2">
            <a:extLst>
              <a:ext uri="{FF2B5EF4-FFF2-40B4-BE49-F238E27FC236}">
                <a16:creationId xmlns:a16="http://schemas.microsoft.com/office/drawing/2014/main" id="{83DD1873-D7BC-1162-9A17-69F3DBD9B87A}"/>
              </a:ext>
            </a:extLst>
          </p:cNvPr>
          <p:cNvSpPr>
            <a:spLocks noGrp="1"/>
          </p:cNvSpPr>
          <p:nvPr>
            <p:ph type="title"/>
          </p:nvPr>
        </p:nvSpPr>
        <p:spPr/>
        <p:txBody>
          <a:bodyPr/>
          <a:lstStyle/>
          <a:p>
            <a:r>
              <a:rPr lang="en-US" dirty="0"/>
              <a:t>SNAPSHOTS</a:t>
            </a:r>
          </a:p>
        </p:txBody>
      </p:sp>
      <p:sp>
        <p:nvSpPr>
          <p:cNvPr id="9" name="TextBox 8">
            <a:extLst>
              <a:ext uri="{FF2B5EF4-FFF2-40B4-BE49-F238E27FC236}">
                <a16:creationId xmlns:a16="http://schemas.microsoft.com/office/drawing/2014/main" id="{85266044-2188-F5F1-7604-80758EE9631E}"/>
              </a:ext>
            </a:extLst>
          </p:cNvPr>
          <p:cNvSpPr txBox="1"/>
          <p:nvPr/>
        </p:nvSpPr>
        <p:spPr>
          <a:xfrm>
            <a:off x="3160986" y="4739516"/>
            <a:ext cx="2825969"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RESULTS PAGE</a:t>
            </a:r>
          </a:p>
        </p:txBody>
      </p:sp>
      <p:pic>
        <p:nvPicPr>
          <p:cNvPr id="6" name="Picture 5" descr="Graphical user interface, website&#10;&#10;Description automatically generated">
            <a:extLst>
              <a:ext uri="{FF2B5EF4-FFF2-40B4-BE49-F238E27FC236}">
                <a16:creationId xmlns:a16="http://schemas.microsoft.com/office/drawing/2014/main" id="{85A8C02F-C801-6FA1-87D0-9D9A97350070}"/>
              </a:ext>
            </a:extLst>
          </p:cNvPr>
          <p:cNvPicPr>
            <a:picLocks/>
          </p:cNvPicPr>
          <p:nvPr/>
        </p:nvPicPr>
        <p:blipFill>
          <a:blip r:embed="rId2"/>
          <a:stretch>
            <a:fillRect/>
          </a:stretch>
        </p:blipFill>
        <p:spPr>
          <a:xfrm>
            <a:off x="1212978" y="800284"/>
            <a:ext cx="6724959" cy="3939232"/>
          </a:xfrm>
          <a:prstGeom prst="rect">
            <a:avLst/>
          </a:prstGeom>
        </p:spPr>
      </p:pic>
      <p:pic>
        <p:nvPicPr>
          <p:cNvPr id="7" name="Graphic 6" descr="Camera with solid fill">
            <a:extLst>
              <a:ext uri="{FF2B5EF4-FFF2-40B4-BE49-F238E27FC236}">
                <a16:creationId xmlns:a16="http://schemas.microsoft.com/office/drawing/2014/main" id="{C32C912E-C721-2D78-8711-445143BD80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159" y="352394"/>
            <a:ext cx="426750" cy="426750"/>
          </a:xfrm>
          <a:prstGeom prst="rect">
            <a:avLst/>
          </a:prstGeom>
        </p:spPr>
      </p:pic>
    </p:spTree>
    <p:extLst>
      <p:ext uri="{BB962C8B-B14F-4D97-AF65-F5344CB8AC3E}">
        <p14:creationId xmlns:p14="http://schemas.microsoft.com/office/powerpoint/2010/main" val="255885561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49895C-7310-FA58-34D0-F5D74766F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3" name="Title 2">
            <a:extLst>
              <a:ext uri="{FF2B5EF4-FFF2-40B4-BE49-F238E27FC236}">
                <a16:creationId xmlns:a16="http://schemas.microsoft.com/office/drawing/2014/main" id="{3212188C-9594-FFA1-F4BF-70080628EA55}"/>
              </a:ext>
            </a:extLst>
          </p:cNvPr>
          <p:cNvSpPr>
            <a:spLocks noGrp="1"/>
          </p:cNvSpPr>
          <p:nvPr>
            <p:ph type="title"/>
          </p:nvPr>
        </p:nvSpPr>
        <p:spPr/>
        <p:txBody>
          <a:bodyPr/>
          <a:lstStyle/>
          <a:p>
            <a:r>
              <a:rPr lang="en-US" dirty="0"/>
              <a:t>RESULTS</a:t>
            </a:r>
          </a:p>
        </p:txBody>
      </p:sp>
      <p:pic>
        <p:nvPicPr>
          <p:cNvPr id="13" name="Picture 12" descr="Graphical user interface, website&#10;&#10;Description automatically generated">
            <a:extLst>
              <a:ext uri="{FF2B5EF4-FFF2-40B4-BE49-F238E27FC236}">
                <a16:creationId xmlns:a16="http://schemas.microsoft.com/office/drawing/2014/main" id="{46B94167-0CC2-A427-291F-50557A6C8309}"/>
              </a:ext>
            </a:extLst>
          </p:cNvPr>
          <p:cNvPicPr>
            <a:picLocks/>
          </p:cNvPicPr>
          <p:nvPr/>
        </p:nvPicPr>
        <p:blipFill>
          <a:blip r:embed="rId2"/>
          <a:stretch>
            <a:fillRect/>
          </a:stretch>
        </p:blipFill>
        <p:spPr>
          <a:xfrm>
            <a:off x="612698" y="1002454"/>
            <a:ext cx="3959302" cy="3471333"/>
          </a:xfrm>
          <a:prstGeom prst="rect">
            <a:avLst/>
          </a:prstGeom>
        </p:spPr>
      </p:pic>
      <p:pic>
        <p:nvPicPr>
          <p:cNvPr id="15" name="Picture 14" descr="Graphical user interface, website&#10;&#10;Description automatically generated">
            <a:extLst>
              <a:ext uri="{FF2B5EF4-FFF2-40B4-BE49-F238E27FC236}">
                <a16:creationId xmlns:a16="http://schemas.microsoft.com/office/drawing/2014/main" id="{1611275E-DE4B-4574-A18E-17A5D8128E9B}"/>
              </a:ext>
            </a:extLst>
          </p:cNvPr>
          <p:cNvPicPr>
            <a:picLocks/>
          </p:cNvPicPr>
          <p:nvPr/>
        </p:nvPicPr>
        <p:blipFill>
          <a:blip r:embed="rId3"/>
          <a:stretch>
            <a:fillRect/>
          </a:stretch>
        </p:blipFill>
        <p:spPr>
          <a:xfrm>
            <a:off x="4991080" y="999067"/>
            <a:ext cx="3959352" cy="3474720"/>
          </a:xfrm>
          <a:prstGeom prst="rect">
            <a:avLst/>
          </a:prstGeom>
        </p:spPr>
      </p:pic>
      <p:sp>
        <p:nvSpPr>
          <p:cNvPr id="16" name="TextBox 15">
            <a:extLst>
              <a:ext uri="{FF2B5EF4-FFF2-40B4-BE49-F238E27FC236}">
                <a16:creationId xmlns:a16="http://schemas.microsoft.com/office/drawing/2014/main" id="{431BA47D-826E-C76E-55F6-9C83C9428941}"/>
              </a:ext>
            </a:extLst>
          </p:cNvPr>
          <p:cNvSpPr txBox="1"/>
          <p:nvPr/>
        </p:nvSpPr>
        <p:spPr>
          <a:xfrm>
            <a:off x="1177393" y="4595962"/>
            <a:ext cx="3089802"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DETECTION OF LUNG CANCER</a:t>
            </a:r>
          </a:p>
        </p:txBody>
      </p:sp>
      <p:sp>
        <p:nvSpPr>
          <p:cNvPr id="17" name="TextBox 16">
            <a:extLst>
              <a:ext uri="{FF2B5EF4-FFF2-40B4-BE49-F238E27FC236}">
                <a16:creationId xmlns:a16="http://schemas.microsoft.com/office/drawing/2014/main" id="{0387AAE1-1CF3-3291-B7D7-92D3BA847FDD}"/>
              </a:ext>
            </a:extLst>
          </p:cNvPr>
          <p:cNvSpPr txBox="1"/>
          <p:nvPr/>
        </p:nvSpPr>
        <p:spPr>
          <a:xfrm>
            <a:off x="5521509" y="4585627"/>
            <a:ext cx="2959070"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DETECTION OF PNEUMONIA</a:t>
            </a:r>
          </a:p>
        </p:txBody>
      </p:sp>
      <p:cxnSp>
        <p:nvCxnSpPr>
          <p:cNvPr id="19" name="Straight Connector 18">
            <a:extLst>
              <a:ext uri="{FF2B5EF4-FFF2-40B4-BE49-F238E27FC236}">
                <a16:creationId xmlns:a16="http://schemas.microsoft.com/office/drawing/2014/main" id="{51E38E54-0EF2-D2EE-D1C8-E73A281C09FC}"/>
              </a:ext>
            </a:extLst>
          </p:cNvPr>
          <p:cNvCxnSpPr>
            <a:cxnSpLocks/>
          </p:cNvCxnSpPr>
          <p:nvPr/>
        </p:nvCxnSpPr>
        <p:spPr>
          <a:xfrm>
            <a:off x="4773548" y="713678"/>
            <a:ext cx="0" cy="403617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Graphic 3" descr="Upward trend outline">
            <a:extLst>
              <a:ext uri="{FF2B5EF4-FFF2-40B4-BE49-F238E27FC236}">
                <a16:creationId xmlns:a16="http://schemas.microsoft.com/office/drawing/2014/main" id="{31D9FCDF-73EF-BA3D-385C-D60738AE75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909" y="342003"/>
            <a:ext cx="457200" cy="457200"/>
          </a:xfrm>
          <a:prstGeom prst="rect">
            <a:avLst/>
          </a:prstGeom>
        </p:spPr>
      </p:pic>
    </p:spTree>
    <p:extLst>
      <p:ext uri="{BB962C8B-B14F-4D97-AF65-F5344CB8AC3E}">
        <p14:creationId xmlns:p14="http://schemas.microsoft.com/office/powerpoint/2010/main" val="243857436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49895C-7310-FA58-34D0-F5D74766F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3" name="Title 2">
            <a:extLst>
              <a:ext uri="{FF2B5EF4-FFF2-40B4-BE49-F238E27FC236}">
                <a16:creationId xmlns:a16="http://schemas.microsoft.com/office/drawing/2014/main" id="{3212188C-9594-FFA1-F4BF-70080628EA55}"/>
              </a:ext>
            </a:extLst>
          </p:cNvPr>
          <p:cNvSpPr>
            <a:spLocks noGrp="1"/>
          </p:cNvSpPr>
          <p:nvPr>
            <p:ph type="title"/>
          </p:nvPr>
        </p:nvSpPr>
        <p:spPr/>
        <p:txBody>
          <a:bodyPr/>
          <a:lstStyle/>
          <a:p>
            <a:r>
              <a:rPr lang="en-US" dirty="0"/>
              <a:t>RESULTS</a:t>
            </a:r>
          </a:p>
        </p:txBody>
      </p:sp>
      <p:pic>
        <p:nvPicPr>
          <p:cNvPr id="5" name="Picture 4" descr="Graphical user interface, website&#10;&#10;Description automatically generated">
            <a:extLst>
              <a:ext uri="{FF2B5EF4-FFF2-40B4-BE49-F238E27FC236}">
                <a16:creationId xmlns:a16="http://schemas.microsoft.com/office/drawing/2014/main" id="{52D7B72A-E1E0-E5BC-B712-0756F9875FC2}"/>
              </a:ext>
            </a:extLst>
          </p:cNvPr>
          <p:cNvPicPr>
            <a:picLocks/>
          </p:cNvPicPr>
          <p:nvPr/>
        </p:nvPicPr>
        <p:blipFill>
          <a:blip r:embed="rId2"/>
          <a:stretch>
            <a:fillRect/>
          </a:stretch>
        </p:blipFill>
        <p:spPr>
          <a:xfrm>
            <a:off x="688898" y="1066800"/>
            <a:ext cx="3959352" cy="3474720"/>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9CFFB9E7-F97A-75D4-1E3E-D08F66EBAF2A}"/>
              </a:ext>
            </a:extLst>
          </p:cNvPr>
          <p:cNvPicPr>
            <a:picLocks/>
          </p:cNvPicPr>
          <p:nvPr/>
        </p:nvPicPr>
        <p:blipFill>
          <a:blip r:embed="rId3"/>
          <a:stretch>
            <a:fillRect/>
          </a:stretch>
        </p:blipFill>
        <p:spPr>
          <a:xfrm>
            <a:off x="4956789" y="1066800"/>
            <a:ext cx="3959352" cy="3474720"/>
          </a:xfrm>
          <a:prstGeom prst="rect">
            <a:avLst/>
          </a:prstGeom>
        </p:spPr>
      </p:pic>
      <p:sp>
        <p:nvSpPr>
          <p:cNvPr id="8" name="TextBox 7">
            <a:extLst>
              <a:ext uri="{FF2B5EF4-FFF2-40B4-BE49-F238E27FC236}">
                <a16:creationId xmlns:a16="http://schemas.microsoft.com/office/drawing/2014/main" id="{B5E340A0-F56E-5C47-3E2E-DD7389C3D6BC}"/>
              </a:ext>
            </a:extLst>
          </p:cNvPr>
          <p:cNvSpPr txBox="1"/>
          <p:nvPr/>
        </p:nvSpPr>
        <p:spPr>
          <a:xfrm>
            <a:off x="1177393" y="4595962"/>
            <a:ext cx="2829911"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DETECTION OF COVID-19</a:t>
            </a:r>
          </a:p>
        </p:txBody>
      </p:sp>
      <p:sp>
        <p:nvSpPr>
          <p:cNvPr id="9" name="TextBox 8">
            <a:extLst>
              <a:ext uri="{FF2B5EF4-FFF2-40B4-BE49-F238E27FC236}">
                <a16:creationId xmlns:a16="http://schemas.microsoft.com/office/drawing/2014/main" id="{04D54295-77C5-4D5B-449E-B9FD2C40AEDB}"/>
              </a:ext>
            </a:extLst>
          </p:cNvPr>
          <p:cNvSpPr txBox="1"/>
          <p:nvPr/>
        </p:nvSpPr>
        <p:spPr>
          <a:xfrm>
            <a:off x="5521509" y="4585627"/>
            <a:ext cx="3150420"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DETECTION OF TUBERCULOSIS</a:t>
            </a:r>
          </a:p>
        </p:txBody>
      </p:sp>
      <p:cxnSp>
        <p:nvCxnSpPr>
          <p:cNvPr id="11" name="Straight Connector 10">
            <a:extLst>
              <a:ext uri="{FF2B5EF4-FFF2-40B4-BE49-F238E27FC236}">
                <a16:creationId xmlns:a16="http://schemas.microsoft.com/office/drawing/2014/main" id="{250DE0F4-B5CF-B0F6-2D42-69EDFD33F94F}"/>
              </a:ext>
            </a:extLst>
          </p:cNvPr>
          <p:cNvCxnSpPr>
            <a:cxnSpLocks/>
          </p:cNvCxnSpPr>
          <p:nvPr/>
        </p:nvCxnSpPr>
        <p:spPr>
          <a:xfrm>
            <a:off x="4798948" y="713678"/>
            <a:ext cx="0" cy="403617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Graphic 3" descr="Upward trend outline">
            <a:extLst>
              <a:ext uri="{FF2B5EF4-FFF2-40B4-BE49-F238E27FC236}">
                <a16:creationId xmlns:a16="http://schemas.microsoft.com/office/drawing/2014/main" id="{963E0686-B858-8965-D573-9F4F7322D5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909" y="342003"/>
            <a:ext cx="457200" cy="457200"/>
          </a:xfrm>
          <a:prstGeom prst="rect">
            <a:avLst/>
          </a:prstGeom>
        </p:spPr>
      </p:pic>
    </p:spTree>
    <p:extLst>
      <p:ext uri="{BB962C8B-B14F-4D97-AF65-F5344CB8AC3E}">
        <p14:creationId xmlns:p14="http://schemas.microsoft.com/office/powerpoint/2010/main" val="273608826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91"/>
        <p:cNvGrpSpPr/>
        <p:nvPr/>
      </p:nvGrpSpPr>
      <p:grpSpPr>
        <a:xfrm>
          <a:off x="0" y="0"/>
          <a:ext cx="0" cy="0"/>
          <a:chOff x="0" y="0"/>
          <a:chExt cx="0" cy="0"/>
        </a:xfrm>
      </p:grpSpPr>
      <p:sp>
        <p:nvSpPr>
          <p:cNvPr id="492" name="Google Shape;492;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a:t>
            </a:fld>
            <a:endParaRPr dirty="0">
              <a:solidFill>
                <a:schemeClr val="lt1"/>
              </a:solidFill>
            </a:endParaRPr>
          </a:p>
        </p:txBody>
      </p:sp>
      <p:sp>
        <p:nvSpPr>
          <p:cNvPr id="2" name="TextBox 1">
            <a:extLst>
              <a:ext uri="{FF2B5EF4-FFF2-40B4-BE49-F238E27FC236}">
                <a16:creationId xmlns:a16="http://schemas.microsoft.com/office/drawing/2014/main" id="{A9A64D5F-206D-EB45-EB99-F882165729C9}"/>
              </a:ext>
            </a:extLst>
          </p:cNvPr>
          <p:cNvSpPr txBox="1"/>
          <p:nvPr/>
        </p:nvSpPr>
        <p:spPr>
          <a:xfrm>
            <a:off x="840059" y="423746"/>
            <a:ext cx="7084741" cy="584775"/>
          </a:xfrm>
          <a:prstGeom prst="rect">
            <a:avLst/>
          </a:prstGeom>
          <a:noFill/>
        </p:spPr>
        <p:txBody>
          <a:bodyPr wrap="square" rtlCol="0">
            <a:spAutoFit/>
          </a:bodyPr>
          <a:lstStyle/>
          <a:p>
            <a:r>
              <a:rPr lang="en-US" sz="3200" b="1" i="0" u="sng" dirty="0">
                <a:solidFill>
                  <a:srgbClr val="FFFFFF"/>
                </a:solidFill>
                <a:effectLst/>
                <a:latin typeface="Catamaran" panose="020B0604020202020204" charset="0"/>
                <a:ea typeface="Saira Semi Condensed"/>
                <a:cs typeface="Catamaran" panose="020B0604020202020204" charset="0"/>
              </a:rPr>
              <a:t>AGENDA</a:t>
            </a:r>
            <a:endParaRPr lang="en-US" sz="3200" dirty="0">
              <a:latin typeface="Catamaran" panose="020B0604020202020204" charset="0"/>
              <a:cs typeface="Catamaran" panose="020B0604020202020204" charset="0"/>
            </a:endParaRPr>
          </a:p>
        </p:txBody>
      </p:sp>
      <p:sp>
        <p:nvSpPr>
          <p:cNvPr id="3" name="TextBox 2">
            <a:extLst>
              <a:ext uri="{FF2B5EF4-FFF2-40B4-BE49-F238E27FC236}">
                <a16:creationId xmlns:a16="http://schemas.microsoft.com/office/drawing/2014/main" id="{43857742-5835-FB40-F4EC-FB5D3048DF8B}"/>
              </a:ext>
            </a:extLst>
          </p:cNvPr>
          <p:cNvSpPr txBox="1"/>
          <p:nvPr/>
        </p:nvSpPr>
        <p:spPr>
          <a:xfrm>
            <a:off x="722007" y="930807"/>
            <a:ext cx="4259511" cy="3747180"/>
          </a:xfrm>
          <a:prstGeom prst="rect">
            <a:avLst/>
          </a:prstGeom>
          <a:noFill/>
        </p:spPr>
        <p:txBody>
          <a:bodyPr wrap="square" rtlCol="0">
            <a:spAutoFit/>
          </a:bodyPr>
          <a:lstStyle/>
          <a:p>
            <a:pPr marL="457200" marR="0" indent="-347472" rtl="0">
              <a:lnSpc>
                <a:spcPct val="150000"/>
              </a:lnSpc>
              <a:spcBef>
                <a:spcPts val="0"/>
              </a:spcBef>
              <a:spcAft>
                <a:spcPts val="0"/>
              </a:spcAft>
            </a:pPr>
            <a:r>
              <a:rPr lang="en-US" sz="2000" b="1" dirty="0">
                <a:solidFill>
                  <a:schemeClr val="tx1"/>
                </a:solidFill>
                <a:latin typeface="Catamaran" panose="020B0604020202020204" charset="0"/>
                <a:ea typeface="Inria Sans"/>
                <a:cs typeface="Catamaran" panose="020B0604020202020204" charset="0"/>
              </a:rPr>
              <a:t>ABSTRACT </a:t>
            </a:r>
            <a:endParaRPr lang="en-US" sz="2000" b="1" i="0" dirty="0">
              <a:solidFill>
                <a:schemeClr val="tx1"/>
              </a:solidFill>
              <a:effectLst/>
              <a:latin typeface="Catamaran" panose="020B0604020202020204" charset="0"/>
              <a:ea typeface="Inria Sans"/>
              <a:cs typeface="Catamaran" panose="020B0604020202020204" charset="0"/>
            </a:endParaRPr>
          </a:p>
          <a:p>
            <a:pPr marL="457200" marR="0" indent="-347472" rtl="0">
              <a:lnSpc>
                <a:spcPct val="150000"/>
              </a:lnSpc>
              <a:spcBef>
                <a:spcPts val="0"/>
              </a:spcBef>
              <a:spcAft>
                <a:spcPts val="0"/>
              </a:spcAft>
            </a:pPr>
            <a:r>
              <a:rPr lang="en-US" sz="2000" b="1" i="0" dirty="0">
                <a:solidFill>
                  <a:schemeClr val="tx1"/>
                </a:solidFill>
                <a:effectLst/>
                <a:latin typeface="Catamaran" panose="020B0604020202020204" charset="0"/>
                <a:ea typeface="Inria Sans"/>
                <a:cs typeface="Catamaran" panose="020B0604020202020204" charset="0"/>
              </a:rPr>
              <a:t>INTRODUCTION</a:t>
            </a:r>
            <a:endParaRPr lang="en-US" sz="2000" dirty="0">
              <a:solidFill>
                <a:schemeClr val="tx1"/>
              </a:solidFill>
              <a:effectLst/>
              <a:latin typeface="Catamaran" panose="020B0604020202020204" charset="0"/>
              <a:cs typeface="Catamaran" panose="020B0604020202020204" charset="0"/>
            </a:endParaRPr>
          </a:p>
          <a:p>
            <a:pPr marL="457200" marR="0" indent="-347472" rtl="0">
              <a:lnSpc>
                <a:spcPct val="150000"/>
              </a:lnSpc>
              <a:spcBef>
                <a:spcPts val="0"/>
              </a:spcBef>
              <a:spcAft>
                <a:spcPts val="0"/>
              </a:spcAft>
            </a:pPr>
            <a:r>
              <a:rPr lang="en-US" sz="2000" b="1" i="0" dirty="0">
                <a:solidFill>
                  <a:schemeClr val="tx1"/>
                </a:solidFill>
                <a:effectLst/>
                <a:latin typeface="Catamaran" panose="020B0604020202020204" charset="0"/>
                <a:ea typeface="Inria Sans"/>
                <a:cs typeface="Catamaran" panose="020B0604020202020204" charset="0"/>
              </a:rPr>
              <a:t>LITERATURE SURVEY</a:t>
            </a:r>
          </a:p>
          <a:p>
            <a:pPr marL="457200" marR="0" indent="-347472" rtl="0">
              <a:lnSpc>
                <a:spcPct val="150000"/>
              </a:lnSpc>
              <a:spcBef>
                <a:spcPts val="0"/>
              </a:spcBef>
              <a:spcAft>
                <a:spcPts val="0"/>
              </a:spcAft>
            </a:pPr>
            <a:r>
              <a:rPr lang="en-US" sz="2000" b="1" dirty="0">
                <a:solidFill>
                  <a:schemeClr val="tx1"/>
                </a:solidFill>
                <a:latin typeface="Catamaran" panose="020B0604020202020204" charset="0"/>
                <a:cs typeface="Catamaran" panose="020B0604020202020204" charset="0"/>
              </a:rPr>
              <a:t>PROBLEM STATEMENT</a:t>
            </a:r>
          </a:p>
          <a:p>
            <a:pPr marL="457200" marR="0" indent="-347472" rtl="0">
              <a:lnSpc>
                <a:spcPct val="150000"/>
              </a:lnSpc>
              <a:spcBef>
                <a:spcPts val="0"/>
              </a:spcBef>
              <a:spcAft>
                <a:spcPts val="0"/>
              </a:spcAft>
            </a:pPr>
            <a:r>
              <a:rPr lang="en-US" sz="2000" b="1" dirty="0">
                <a:solidFill>
                  <a:schemeClr val="tx1"/>
                </a:solidFill>
                <a:latin typeface="Catamaran" panose="020B0604020202020204" charset="0"/>
                <a:cs typeface="Catamaran" panose="020B0604020202020204" charset="0"/>
              </a:rPr>
              <a:t>EXISTING SYSTEM</a:t>
            </a:r>
          </a:p>
          <a:p>
            <a:pPr marL="457200" marR="0" indent="-347472" rtl="0">
              <a:lnSpc>
                <a:spcPct val="150000"/>
              </a:lnSpc>
              <a:spcBef>
                <a:spcPts val="0"/>
              </a:spcBef>
              <a:spcAft>
                <a:spcPts val="0"/>
              </a:spcAft>
            </a:pPr>
            <a:r>
              <a:rPr lang="en-US" sz="2000" b="1" dirty="0">
                <a:solidFill>
                  <a:schemeClr val="tx1"/>
                </a:solidFill>
                <a:latin typeface="Catamaran" panose="020B0604020202020204" charset="0"/>
                <a:cs typeface="Catamaran" panose="020B0604020202020204" charset="0"/>
              </a:rPr>
              <a:t>PROPOSED SYSTEM</a:t>
            </a:r>
          </a:p>
          <a:p>
            <a:pPr marL="457200" marR="0" indent="-347472" rtl="0">
              <a:lnSpc>
                <a:spcPct val="150000"/>
              </a:lnSpc>
              <a:spcBef>
                <a:spcPts val="0"/>
              </a:spcBef>
              <a:spcAft>
                <a:spcPts val="0"/>
              </a:spcAft>
            </a:pPr>
            <a:r>
              <a:rPr lang="en-US" sz="2000" b="1" dirty="0">
                <a:solidFill>
                  <a:schemeClr val="tx1"/>
                </a:solidFill>
                <a:effectLst/>
                <a:latin typeface="Catamaran" panose="020B0604020202020204" charset="0"/>
                <a:cs typeface="Catamaran" panose="020B0604020202020204" charset="0"/>
              </a:rPr>
              <a:t>OBJECTIVES</a:t>
            </a:r>
          </a:p>
          <a:p>
            <a:pPr marL="457200" marR="0" indent="-347472" rtl="0">
              <a:lnSpc>
                <a:spcPct val="150000"/>
              </a:lnSpc>
              <a:spcBef>
                <a:spcPts val="0"/>
              </a:spcBef>
              <a:spcAft>
                <a:spcPts val="0"/>
              </a:spcAft>
            </a:pPr>
            <a:r>
              <a:rPr lang="en-US" sz="2000" b="1" dirty="0">
                <a:solidFill>
                  <a:schemeClr val="tx1"/>
                </a:solidFill>
                <a:latin typeface="Catamaran" panose="020B0604020202020204" charset="0"/>
                <a:cs typeface="Catamaran" panose="020B0604020202020204" charset="0"/>
              </a:rPr>
              <a:t>SYSTEM REQUIREMENTS</a:t>
            </a:r>
            <a:endParaRPr lang="en-US" sz="2000" dirty="0">
              <a:solidFill>
                <a:schemeClr val="tx1"/>
              </a:solidFill>
              <a:effectLst/>
              <a:latin typeface="Catamaran" panose="020B0604020202020204" charset="0"/>
              <a:cs typeface="Catamaran" panose="020B0604020202020204" charset="0"/>
            </a:endParaRPr>
          </a:p>
        </p:txBody>
      </p:sp>
      <p:sp>
        <p:nvSpPr>
          <p:cNvPr id="4" name="TextBox 3">
            <a:extLst>
              <a:ext uri="{FF2B5EF4-FFF2-40B4-BE49-F238E27FC236}">
                <a16:creationId xmlns:a16="http://schemas.microsoft.com/office/drawing/2014/main" id="{32829D70-FE8A-6DFC-3F6F-2625E4E3B012}"/>
              </a:ext>
            </a:extLst>
          </p:cNvPr>
          <p:cNvSpPr txBox="1"/>
          <p:nvPr/>
        </p:nvSpPr>
        <p:spPr>
          <a:xfrm>
            <a:off x="4981518" y="930807"/>
            <a:ext cx="3163415" cy="3704860"/>
          </a:xfrm>
          <a:prstGeom prst="rect">
            <a:avLst/>
          </a:prstGeom>
          <a:noFill/>
        </p:spPr>
        <p:txBody>
          <a:bodyPr wrap="square" rtlCol="0">
            <a:spAutoFit/>
          </a:bodyPr>
          <a:lstStyle/>
          <a:p>
            <a:pPr marL="457200" indent="-347472">
              <a:lnSpc>
                <a:spcPct val="150000"/>
              </a:lnSpc>
            </a:pPr>
            <a:r>
              <a:rPr lang="en-US" sz="2000" b="1" i="0" dirty="0">
                <a:solidFill>
                  <a:srgbClr val="210635"/>
                </a:solidFill>
                <a:effectLst/>
                <a:latin typeface="Catamaran" panose="020B0604020202020204" charset="0"/>
                <a:ea typeface="Inria Sans"/>
                <a:cs typeface="Catamaran" panose="020B0604020202020204" charset="0"/>
              </a:rPr>
              <a:t>SYSTEM DESIGN</a:t>
            </a:r>
            <a:endParaRPr lang="en-US" sz="2000" b="1" i="0" dirty="0">
              <a:solidFill>
                <a:schemeClr val="tx1"/>
              </a:solidFill>
              <a:effectLst/>
              <a:latin typeface="Catamaran" panose="020B0604020202020204" charset="0"/>
              <a:ea typeface="Inria Sans"/>
              <a:cs typeface="Catamaran" panose="020B0604020202020204" charset="0"/>
            </a:endParaRPr>
          </a:p>
          <a:p>
            <a:pPr marL="457200" indent="-347472">
              <a:lnSpc>
                <a:spcPct val="150000"/>
              </a:lnSpc>
            </a:pPr>
            <a:r>
              <a:rPr lang="en-US" sz="2000" b="1" i="0" dirty="0">
                <a:solidFill>
                  <a:schemeClr val="tx1"/>
                </a:solidFill>
                <a:effectLst/>
                <a:latin typeface="Catamaran" panose="020B0604020202020204" charset="0"/>
                <a:ea typeface="Inria Sans"/>
                <a:cs typeface="Catamaran" panose="020B0604020202020204" charset="0"/>
              </a:rPr>
              <a:t>METHODOLOGY</a:t>
            </a:r>
          </a:p>
          <a:p>
            <a:pPr marL="457200" marR="0" indent="-347472" algn="l" rtl="0">
              <a:lnSpc>
                <a:spcPct val="150000"/>
              </a:lnSpc>
              <a:spcBef>
                <a:spcPts val="0"/>
              </a:spcBef>
              <a:spcAft>
                <a:spcPts val="0"/>
              </a:spcAft>
            </a:pPr>
            <a:r>
              <a:rPr lang="en-US" sz="2000" b="1" i="0" dirty="0">
                <a:solidFill>
                  <a:srgbClr val="210635"/>
                </a:solidFill>
                <a:effectLst/>
                <a:latin typeface="Catamaran" panose="020B0604020202020204" charset="0"/>
                <a:ea typeface="Inria Sans"/>
                <a:cs typeface="Catamaran" panose="020B0604020202020204" charset="0"/>
              </a:rPr>
              <a:t>IMPLEMENTATION</a:t>
            </a:r>
          </a:p>
          <a:p>
            <a:pPr marL="457200" marR="0" indent="-347472" algn="l" rtl="0">
              <a:lnSpc>
                <a:spcPct val="150000"/>
              </a:lnSpc>
              <a:spcBef>
                <a:spcPts val="0"/>
              </a:spcBef>
              <a:spcAft>
                <a:spcPts val="0"/>
              </a:spcAft>
            </a:pPr>
            <a:r>
              <a:rPr lang="en-US" sz="2000" b="1" dirty="0">
                <a:solidFill>
                  <a:srgbClr val="210635"/>
                </a:solidFill>
                <a:latin typeface="Catamaran" panose="020B0604020202020204" charset="0"/>
                <a:cs typeface="Catamaran" panose="020B0604020202020204" charset="0"/>
              </a:rPr>
              <a:t>SNAPSHOTS</a:t>
            </a:r>
            <a:endParaRPr lang="en-US" sz="2000" dirty="0">
              <a:effectLst/>
            </a:endParaRPr>
          </a:p>
          <a:p>
            <a:pPr marL="457200" marR="0" indent="-347472" algn="l" rtl="0">
              <a:lnSpc>
                <a:spcPct val="150000"/>
              </a:lnSpc>
              <a:spcBef>
                <a:spcPts val="0"/>
              </a:spcBef>
              <a:spcAft>
                <a:spcPts val="0"/>
              </a:spcAft>
            </a:pPr>
            <a:r>
              <a:rPr lang="en-US" sz="2000" b="1" i="0" dirty="0">
                <a:solidFill>
                  <a:srgbClr val="210635"/>
                </a:solidFill>
                <a:effectLst/>
                <a:latin typeface="Catamaran" panose="020B0604020202020204" charset="0"/>
                <a:ea typeface="Inria Sans"/>
                <a:cs typeface="Catamaran" panose="020B0604020202020204" charset="0"/>
              </a:rPr>
              <a:t>RESULTS</a:t>
            </a:r>
          </a:p>
          <a:p>
            <a:pPr marL="457200" indent="-347472">
              <a:lnSpc>
                <a:spcPct val="150000"/>
              </a:lnSpc>
            </a:pPr>
            <a:r>
              <a:rPr lang="en-US" sz="2000" b="1" i="0" dirty="0">
                <a:solidFill>
                  <a:srgbClr val="210635"/>
                </a:solidFill>
                <a:effectLst/>
                <a:latin typeface="Catamaran" panose="020B0604020202020204" charset="0"/>
                <a:ea typeface="Inria Sans"/>
                <a:cs typeface="Catamaran" panose="020B0604020202020204" charset="0"/>
              </a:rPr>
              <a:t>CONCLUSION</a:t>
            </a:r>
            <a:endParaRPr lang="en-US" sz="2000" dirty="0">
              <a:effectLst/>
            </a:endParaRPr>
          </a:p>
          <a:p>
            <a:pPr marL="457200" marR="0" indent="-347472" algn="l" rtl="0">
              <a:lnSpc>
                <a:spcPct val="150000"/>
              </a:lnSpc>
              <a:spcBef>
                <a:spcPts val="0"/>
              </a:spcBef>
              <a:spcAft>
                <a:spcPts val="0"/>
              </a:spcAft>
            </a:pPr>
            <a:r>
              <a:rPr lang="en-US" sz="2000" b="1" i="0" dirty="0">
                <a:solidFill>
                  <a:srgbClr val="210635"/>
                </a:solidFill>
                <a:effectLst/>
                <a:latin typeface="Catamaran" panose="020B0604020202020204" charset="0"/>
                <a:ea typeface="Arial" panose="020B0604020202020204" pitchFamily="34" charset="0"/>
                <a:cs typeface="Catamaran" panose="020B0604020202020204" charset="0"/>
              </a:rPr>
              <a:t>REFERENCES</a:t>
            </a:r>
            <a:endParaRPr lang="en-US" sz="2000" dirty="0">
              <a:effectLst/>
            </a:endParaRPr>
          </a:p>
          <a:p>
            <a:pPr marL="457200" marR="0" indent="-347472" rtl="0">
              <a:lnSpc>
                <a:spcPct val="150000"/>
              </a:lnSpc>
              <a:spcBef>
                <a:spcPts val="0"/>
              </a:spcBef>
              <a:spcAft>
                <a:spcPts val="0"/>
              </a:spcAft>
            </a:pPr>
            <a:endParaRPr lang="en-US" sz="1800" dirty="0">
              <a:solidFill>
                <a:schemeClr val="tx1"/>
              </a:solidFill>
              <a:latin typeface="Catamaran" panose="020B0604020202020204" charset="0"/>
              <a:ea typeface="Inria Sans"/>
              <a:cs typeface="Catamaran" panose="020B0604020202020204" charset="0"/>
            </a:endParaRPr>
          </a:p>
        </p:txBody>
      </p:sp>
    </p:spTree>
    <p:extLst>
      <p:ext uri="{BB962C8B-B14F-4D97-AF65-F5344CB8AC3E}">
        <p14:creationId xmlns:p14="http://schemas.microsoft.com/office/powerpoint/2010/main" val="1077369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49895C-7310-FA58-34D0-F5D74766F9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3" name="Title 2">
            <a:extLst>
              <a:ext uri="{FF2B5EF4-FFF2-40B4-BE49-F238E27FC236}">
                <a16:creationId xmlns:a16="http://schemas.microsoft.com/office/drawing/2014/main" id="{3212188C-9594-FFA1-F4BF-70080628EA55}"/>
              </a:ext>
            </a:extLst>
          </p:cNvPr>
          <p:cNvSpPr>
            <a:spLocks noGrp="1"/>
          </p:cNvSpPr>
          <p:nvPr>
            <p:ph type="title"/>
          </p:nvPr>
        </p:nvSpPr>
        <p:spPr/>
        <p:txBody>
          <a:bodyPr/>
          <a:lstStyle/>
          <a:p>
            <a:r>
              <a:rPr lang="en-US" dirty="0"/>
              <a:t>RESULTS</a:t>
            </a:r>
          </a:p>
        </p:txBody>
      </p:sp>
      <p:sp>
        <p:nvSpPr>
          <p:cNvPr id="9" name="TextBox 8">
            <a:extLst>
              <a:ext uri="{FF2B5EF4-FFF2-40B4-BE49-F238E27FC236}">
                <a16:creationId xmlns:a16="http://schemas.microsoft.com/office/drawing/2014/main" id="{04D54295-77C5-4D5B-449E-B9FD2C40AEDB}"/>
              </a:ext>
            </a:extLst>
          </p:cNvPr>
          <p:cNvSpPr txBox="1"/>
          <p:nvPr/>
        </p:nvSpPr>
        <p:spPr>
          <a:xfrm>
            <a:off x="3072376" y="4584516"/>
            <a:ext cx="3192957" cy="307777"/>
          </a:xfrm>
          <a:prstGeom prst="rect">
            <a:avLst/>
          </a:prstGeom>
          <a:noFill/>
        </p:spPr>
        <p:txBody>
          <a:bodyPr wrap="square" rtlCol="0">
            <a:spAutoFit/>
          </a:bodyPr>
          <a:lstStyle/>
          <a:p>
            <a:pPr algn="ctr"/>
            <a:r>
              <a:rPr lang="en-US" b="1" dirty="0">
                <a:solidFill>
                  <a:schemeClr val="accent1"/>
                </a:solidFill>
                <a:latin typeface="Catamaran" panose="020B0604020202020204" charset="0"/>
                <a:cs typeface="Catamaran" panose="020B0604020202020204" charset="0"/>
              </a:rPr>
              <a:t>FIG : DETECTION OF NORMAL LUNGS</a:t>
            </a:r>
          </a:p>
        </p:txBody>
      </p:sp>
      <p:pic>
        <p:nvPicPr>
          <p:cNvPr id="6" name="Picture 5" descr="Graphical user interface, website&#10;&#10;Description automatically generated">
            <a:extLst>
              <a:ext uri="{FF2B5EF4-FFF2-40B4-BE49-F238E27FC236}">
                <a16:creationId xmlns:a16="http://schemas.microsoft.com/office/drawing/2014/main" id="{8319187C-DC53-E873-39A7-7D52B3DB27EE}"/>
              </a:ext>
            </a:extLst>
          </p:cNvPr>
          <p:cNvPicPr>
            <a:picLocks/>
          </p:cNvPicPr>
          <p:nvPr/>
        </p:nvPicPr>
        <p:blipFill>
          <a:blip r:embed="rId2"/>
          <a:stretch>
            <a:fillRect/>
          </a:stretch>
        </p:blipFill>
        <p:spPr>
          <a:xfrm>
            <a:off x="1210733" y="889000"/>
            <a:ext cx="6832600" cy="3606800"/>
          </a:xfrm>
          <a:prstGeom prst="rect">
            <a:avLst/>
          </a:prstGeom>
        </p:spPr>
      </p:pic>
      <p:pic>
        <p:nvPicPr>
          <p:cNvPr id="4" name="Graphic 3" descr="Upward trend outline">
            <a:extLst>
              <a:ext uri="{FF2B5EF4-FFF2-40B4-BE49-F238E27FC236}">
                <a16:creationId xmlns:a16="http://schemas.microsoft.com/office/drawing/2014/main" id="{30E230F3-991C-6995-38B1-F2CDFC5E37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909" y="342003"/>
            <a:ext cx="457200" cy="457200"/>
          </a:xfrm>
          <a:prstGeom prst="rect">
            <a:avLst/>
          </a:prstGeom>
        </p:spPr>
      </p:pic>
    </p:spTree>
    <p:extLst>
      <p:ext uri="{BB962C8B-B14F-4D97-AF65-F5344CB8AC3E}">
        <p14:creationId xmlns:p14="http://schemas.microsoft.com/office/powerpoint/2010/main" val="240163873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3462-1D8A-BFDC-1985-8E308169EC79}"/>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4A49BBE1-D10A-CD7F-ED2F-BFB5B77952E7}"/>
              </a:ext>
            </a:extLst>
          </p:cNvPr>
          <p:cNvSpPr>
            <a:spLocks noGrp="1"/>
          </p:cNvSpPr>
          <p:nvPr>
            <p:ph type="body" idx="1"/>
          </p:nvPr>
        </p:nvSpPr>
        <p:spPr>
          <a:xfrm>
            <a:off x="779099" y="1035674"/>
            <a:ext cx="7568741" cy="3703842"/>
          </a:xfrm>
        </p:spPr>
        <p:txBody>
          <a:bodyPr/>
          <a:lstStyle/>
          <a:p>
            <a:pPr algn="just">
              <a:lnSpc>
                <a:spcPct val="150000"/>
              </a:lnSpc>
            </a:pPr>
            <a:r>
              <a:rPr lang="en-US" sz="1500" b="0" i="0" dirty="0">
                <a:solidFill>
                  <a:srgbClr val="374151"/>
                </a:solidFill>
                <a:effectLst/>
                <a:latin typeface="Catamaran" panose="020B0604020202020204" charset="0"/>
                <a:cs typeface="Catamaran" panose="020B0604020202020204" charset="0"/>
              </a:rPr>
              <a:t>The proposed work involves using a CNN model to detect different lung diseases from X-Ray images, including Normal lungs, COVID-19 Infected lungs, Pneumonia Infected lungs, Tuberculosis infected lungs, and lung cancer infected lungs. </a:t>
            </a:r>
          </a:p>
          <a:p>
            <a:pPr algn="just">
              <a:lnSpc>
                <a:spcPct val="150000"/>
              </a:lnSpc>
            </a:pPr>
            <a:r>
              <a:rPr lang="en-US" sz="1500" b="0" i="0" dirty="0">
                <a:solidFill>
                  <a:srgbClr val="374151"/>
                </a:solidFill>
                <a:effectLst/>
                <a:latin typeface="Catamaran" panose="020B0604020202020204" charset="0"/>
                <a:cs typeface="Catamaran" panose="020B0604020202020204" charset="0"/>
              </a:rPr>
              <a:t>The model achieves an accuracy of around 99% with limited cost and computational requirements, making it a valuable tool for medical practitioners and researchers. </a:t>
            </a:r>
          </a:p>
          <a:p>
            <a:pPr algn="just">
              <a:lnSpc>
                <a:spcPct val="150000"/>
              </a:lnSpc>
            </a:pPr>
            <a:r>
              <a:rPr lang="en-US" sz="1500" b="0" i="0" dirty="0">
                <a:solidFill>
                  <a:srgbClr val="374151"/>
                </a:solidFill>
                <a:effectLst/>
                <a:latin typeface="Catamaran" panose="020B0604020202020204" charset="0"/>
                <a:cs typeface="Catamaran" panose="020B0604020202020204" charset="0"/>
              </a:rPr>
              <a:t>Additionally, the work can be extended by combining multiple models into an ensemble and incorporating additional features to improve accuracy even further.</a:t>
            </a:r>
            <a:endParaRPr lang="en-US" sz="1500" dirty="0">
              <a:latin typeface="Catamaran" panose="020B0604020202020204" charset="0"/>
              <a:cs typeface="Catamaran" panose="020B0604020202020204" charset="0"/>
            </a:endParaRPr>
          </a:p>
        </p:txBody>
      </p:sp>
      <p:pic>
        <p:nvPicPr>
          <p:cNvPr id="4" name="Graphic 3" descr="Clipboard Checked with solid fill">
            <a:extLst>
              <a:ext uri="{FF2B5EF4-FFF2-40B4-BE49-F238E27FC236}">
                <a16:creationId xmlns:a16="http://schemas.microsoft.com/office/drawing/2014/main" id="{8BA247D4-024D-C5C3-87EC-0757D8917E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880" y="342003"/>
            <a:ext cx="457200" cy="457200"/>
          </a:xfrm>
          <a:prstGeom prst="rect">
            <a:avLst/>
          </a:prstGeom>
        </p:spPr>
      </p:pic>
    </p:spTree>
    <p:extLst>
      <p:ext uri="{BB962C8B-B14F-4D97-AF65-F5344CB8AC3E}">
        <p14:creationId xmlns:p14="http://schemas.microsoft.com/office/powerpoint/2010/main" val="4571409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04F-5A73-95F3-7E18-43602554A75B}"/>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DD79A4F6-22CB-F5B2-E725-3E39FF6C26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pSp>
        <p:nvGrpSpPr>
          <p:cNvPr id="4" name="Google Shape;905;p47">
            <a:extLst>
              <a:ext uri="{FF2B5EF4-FFF2-40B4-BE49-F238E27FC236}">
                <a16:creationId xmlns:a16="http://schemas.microsoft.com/office/drawing/2014/main" id="{600DB550-3530-1BB1-1CCC-E4B880EF18A5}"/>
              </a:ext>
            </a:extLst>
          </p:cNvPr>
          <p:cNvGrpSpPr/>
          <p:nvPr/>
        </p:nvGrpSpPr>
        <p:grpSpPr>
          <a:xfrm>
            <a:off x="344101" y="464915"/>
            <a:ext cx="250632" cy="274423"/>
            <a:chOff x="584925" y="922575"/>
            <a:chExt cx="415200" cy="502525"/>
          </a:xfrm>
          <a:solidFill>
            <a:schemeClr val="bg1"/>
          </a:solidFill>
        </p:grpSpPr>
        <p:sp>
          <p:nvSpPr>
            <p:cNvPr id="5" name="Google Shape;906;p47">
              <a:extLst>
                <a:ext uri="{FF2B5EF4-FFF2-40B4-BE49-F238E27FC236}">
                  <a16:creationId xmlns:a16="http://schemas.microsoft.com/office/drawing/2014/main" id="{4A4EB2F1-8991-82E7-DDEB-FB3BACBA0A13}"/>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 name="Google Shape;907;p47">
              <a:extLst>
                <a:ext uri="{FF2B5EF4-FFF2-40B4-BE49-F238E27FC236}">
                  <a16:creationId xmlns:a16="http://schemas.microsoft.com/office/drawing/2014/main" id="{C3348E3F-F6ED-8D39-549A-45E9BB7BD593}"/>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 name="Google Shape;908;p47">
              <a:extLst>
                <a:ext uri="{FF2B5EF4-FFF2-40B4-BE49-F238E27FC236}">
                  <a16:creationId xmlns:a16="http://schemas.microsoft.com/office/drawing/2014/main" id="{F155BA76-871F-ABE3-B79B-51E10A24AFE4}"/>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8" name="TextBox 7">
            <a:extLst>
              <a:ext uri="{FF2B5EF4-FFF2-40B4-BE49-F238E27FC236}">
                <a16:creationId xmlns:a16="http://schemas.microsoft.com/office/drawing/2014/main" id="{8E2EC2B5-1E2D-FFC2-49D7-4DEB561D8794}"/>
              </a:ext>
            </a:extLst>
          </p:cNvPr>
          <p:cNvSpPr txBox="1"/>
          <p:nvPr/>
        </p:nvSpPr>
        <p:spPr>
          <a:xfrm>
            <a:off x="594733" y="1053277"/>
            <a:ext cx="8036311" cy="4113947"/>
          </a:xfrm>
          <a:prstGeom prst="rect">
            <a:avLst/>
          </a:prstGeom>
          <a:noFill/>
        </p:spPr>
        <p:txBody>
          <a:bodyPr wrap="square" rtlCol="0">
            <a:spAutoFit/>
          </a:bodyPr>
          <a:lstStyle/>
          <a:p>
            <a:pPr marL="342900" indent="-342900" algn="just">
              <a:lnSpc>
                <a:spcPct val="150000"/>
              </a:lnSpc>
              <a:buClr>
                <a:srgbClr val="725DCF"/>
              </a:buClr>
              <a:buSzPct val="100000"/>
              <a:buFont typeface="+mj-lt"/>
              <a:buAutoNum type="arabicPeriod"/>
            </a:pPr>
            <a:r>
              <a:rPr lang="en-US" sz="1600" b="0" i="0" u="none" strike="noStrike" baseline="0" dirty="0">
                <a:latin typeface="Catamaran" panose="020B0604020202020204" charset="0"/>
                <a:cs typeface="Catamaran" panose="020B0604020202020204" charset="0"/>
              </a:rPr>
              <a:t>Kanakaprabha. S., D. Radha. (2021). Analysis of COVID-19 and Pneumonia Detection in    Chest X-Ray Images using Deep Learning.</a:t>
            </a:r>
          </a:p>
          <a:p>
            <a:pPr marL="342900" indent="-342900" algn="just">
              <a:lnSpc>
                <a:spcPct val="150000"/>
              </a:lnSpc>
              <a:buClr>
                <a:srgbClr val="725DCF"/>
              </a:buClr>
              <a:buSzPct val="100000"/>
              <a:buFont typeface="+mj-lt"/>
              <a:buAutoNum type="arabicPeriod"/>
            </a:pPr>
            <a:r>
              <a:rPr kumimoji="0" lang="en-IN" sz="1600" b="0" i="0" u="none" strike="noStrike" kern="1200" cap="none" spc="0" normalizeH="0" baseline="0" noProof="0" dirty="0">
                <a:ln>
                  <a:noFill/>
                </a:ln>
                <a:effectLst/>
                <a:uLnTx/>
                <a:uFillTx/>
                <a:latin typeface="Catamaran" panose="020B0604020202020204" charset="0"/>
                <a:cs typeface="Catamaran" panose="020B0604020202020204" charset="0"/>
              </a:rPr>
              <a:t>Afonso U. Fonseca, et.al</a:t>
            </a:r>
            <a:r>
              <a:rPr lang="en-IN" sz="1600" dirty="0">
                <a:latin typeface="Catamaran" panose="020B0604020202020204" charset="0"/>
                <a:cs typeface="Catamaran" panose="020B0604020202020204" charset="0"/>
              </a:rPr>
              <a:t>,(2021).</a:t>
            </a:r>
            <a:r>
              <a:rPr lang="en-US" sz="1600" b="0" i="0" u="none" strike="noStrike" baseline="0" dirty="0">
                <a:latin typeface="Catamaran" panose="020B0604020202020204" charset="0"/>
                <a:cs typeface="Catamaran" panose="020B0604020202020204" charset="0"/>
              </a:rPr>
              <a:t> Screening of Viral Pneumonia and COVID-19 in Chest X-ray using Classical Machine Learning.</a:t>
            </a:r>
            <a:endParaRPr lang="en-US" sz="1600" dirty="0">
              <a:latin typeface="Catamaran" panose="020B0604020202020204" charset="0"/>
              <a:cs typeface="Catamaran" panose="020B0604020202020204" charset="0"/>
            </a:endParaRPr>
          </a:p>
          <a:p>
            <a:pPr marL="342900" indent="-342900" algn="just">
              <a:lnSpc>
                <a:spcPct val="150000"/>
              </a:lnSpc>
              <a:buClr>
                <a:srgbClr val="725DCF"/>
              </a:buClr>
              <a:buSzPct val="100000"/>
              <a:buFont typeface="+mj-lt"/>
              <a:buAutoNum type="arabicPeriod"/>
            </a:pPr>
            <a:r>
              <a:rPr lang="en-US" sz="1600" i="0" u="none" strike="noStrike" baseline="0" dirty="0">
                <a:latin typeface="Catamaran" panose="020B0604020202020204" charset="0"/>
                <a:cs typeface="Catamaran" panose="020B0604020202020204" charset="0"/>
              </a:rPr>
              <a:t>Mohammed Farukh Hashmi, et.al, (2020). </a:t>
            </a:r>
            <a:r>
              <a:rPr lang="en-US" sz="1600" b="0" i="0" dirty="0">
                <a:effectLst/>
                <a:latin typeface="Catamaran" panose="020B0604020202020204" charset="0"/>
                <a:cs typeface="Catamaran" panose="020B0604020202020204" charset="0"/>
              </a:rPr>
              <a:t>Efficient Pneumonia Detection in Chest Xray Images Using Deep Transfer Learning.</a:t>
            </a:r>
          </a:p>
          <a:p>
            <a:pPr marL="342900" indent="-342900" algn="just">
              <a:lnSpc>
                <a:spcPct val="150000"/>
              </a:lnSpc>
              <a:buClr>
                <a:srgbClr val="725DCF"/>
              </a:buClr>
              <a:buSzPct val="100000"/>
              <a:buFont typeface="+mj-lt"/>
              <a:buAutoNum type="arabicPeriod"/>
            </a:pPr>
            <a:r>
              <a:rPr kumimoji="0" lang="en-IN" sz="1600" b="0" i="0" u="none" strike="noStrike" kern="1200" cap="none" spc="0" normalizeH="0" baseline="0" noProof="0" dirty="0">
                <a:ln>
                  <a:noFill/>
                </a:ln>
                <a:effectLst/>
                <a:uLnTx/>
                <a:uFillTx/>
                <a:latin typeface="Catamaran" panose="020B0604020202020204" charset="0"/>
                <a:cs typeface="Catamaran" panose="020B0604020202020204" charset="0"/>
              </a:rPr>
              <a:t>Saeed S. </a:t>
            </a:r>
            <a:r>
              <a:rPr lang="en-IN" sz="1600" dirty="0">
                <a:latin typeface="Catamaran" panose="020B0604020202020204" charset="0"/>
                <a:cs typeface="Catamaran" panose="020B0604020202020204" charset="0"/>
              </a:rPr>
              <a:t>A</a:t>
            </a:r>
            <a:r>
              <a:rPr kumimoji="0" lang="en-IN" sz="1600" b="0" i="0" u="none" strike="noStrike" kern="1200" cap="none" spc="0" normalizeH="0" baseline="0" noProof="0" dirty="0" err="1">
                <a:ln>
                  <a:noFill/>
                </a:ln>
                <a:effectLst/>
                <a:uLnTx/>
                <a:uFillTx/>
                <a:latin typeface="Catamaran" panose="020B0604020202020204" charset="0"/>
                <a:cs typeface="Catamaran" panose="020B0604020202020204" charset="0"/>
              </a:rPr>
              <a:t>lahmari</a:t>
            </a:r>
            <a:r>
              <a:rPr kumimoji="0" lang="en-IN" sz="1600" b="0" i="0" u="none" strike="noStrike" kern="1200" cap="none" spc="0" normalizeH="0" baseline="0" noProof="0" dirty="0">
                <a:ln>
                  <a:noFill/>
                </a:ln>
                <a:effectLst/>
                <a:uLnTx/>
                <a:uFillTx/>
                <a:latin typeface="Catamaran" panose="020B0604020202020204" charset="0"/>
                <a:cs typeface="Catamaran" panose="020B0604020202020204" charset="0"/>
              </a:rPr>
              <a:t>, et.al,(2022).</a:t>
            </a:r>
            <a:r>
              <a:rPr lang="en-US" sz="1600" b="0" i="0" u="none" strike="noStrike" baseline="0" dirty="0">
                <a:latin typeface="Catamaran" panose="020B0604020202020204" charset="0"/>
                <a:cs typeface="Catamaran" panose="020B0604020202020204" charset="0"/>
              </a:rPr>
              <a:t> A Comprehensive Review of Deep Learning-Based Methods for COVID-19 Detection </a:t>
            </a:r>
            <a:r>
              <a:rPr lang="en-IN" sz="1600" b="0" i="0" u="none" strike="noStrike" baseline="0" dirty="0">
                <a:latin typeface="Catamaran" panose="020B0604020202020204" charset="0"/>
                <a:cs typeface="Catamaran" panose="020B0604020202020204" charset="0"/>
              </a:rPr>
              <a:t>Using Chest X-Ray Images</a:t>
            </a:r>
          </a:p>
          <a:p>
            <a:pPr marL="342900" marR="0" lvl="0" indent="-342900" algn="l" defTabSz="457200" rtl="0" eaLnBrk="1" fontAlgn="auto" latinLnBrk="0" hangingPunct="1">
              <a:lnSpc>
                <a:spcPct val="150000"/>
              </a:lnSpc>
              <a:spcBef>
                <a:spcPts val="1000"/>
              </a:spcBef>
              <a:spcAft>
                <a:spcPts val="0"/>
              </a:spcAft>
              <a:buClr>
                <a:srgbClr val="725DCF"/>
              </a:buClr>
              <a:buSzPct val="100000"/>
              <a:buFont typeface="+mj-lt"/>
              <a:buAutoNum type="arabicPeriod"/>
              <a:tabLst/>
              <a:defRPr/>
            </a:pPr>
            <a:r>
              <a:rPr kumimoji="0" lang="en-IN" sz="1600" b="0" i="0" u="none" strike="noStrike" kern="1200" cap="none" spc="0" normalizeH="0" baseline="0" noProof="0" dirty="0">
                <a:ln>
                  <a:noFill/>
                </a:ln>
                <a:effectLst/>
                <a:uLnTx/>
                <a:uFillTx/>
                <a:latin typeface="Catamaran" panose="020B0604020202020204" charset="0"/>
                <a:ea typeface="+mn-ea"/>
                <a:cs typeface="Catamaran" panose="020B0604020202020204" charset="0"/>
              </a:rPr>
              <a:t>Vinod Kumar, et.al,(2013). </a:t>
            </a:r>
            <a:r>
              <a:rPr kumimoji="0" lang="en-US" sz="1600" b="0" i="0" u="none" strike="noStrike" kern="1200" cap="none" spc="0" normalizeH="0" baseline="0" noProof="0" dirty="0">
                <a:ln>
                  <a:noFill/>
                </a:ln>
                <a:effectLst/>
                <a:uLnTx/>
                <a:uFillTx/>
                <a:latin typeface="Catamaran" panose="020B0604020202020204" charset="0"/>
                <a:ea typeface="+mn-ea"/>
                <a:cs typeface="Catamaran" panose="020B0604020202020204" charset="0"/>
              </a:rPr>
              <a:t>Detection system for lung cancer based on neural</a:t>
            </a:r>
            <a:r>
              <a:rPr kumimoji="0" lang="en-IN" sz="1600" b="0" i="0" u="none" strike="noStrike" kern="1200" cap="none" spc="0" normalizeH="0" baseline="0" noProof="0" dirty="0">
                <a:ln>
                  <a:noFill/>
                </a:ln>
                <a:effectLst/>
                <a:uLnTx/>
                <a:uFillTx/>
                <a:latin typeface="Catamaran" panose="020B0604020202020204" charset="0"/>
                <a:ea typeface="+mn-ea"/>
                <a:cs typeface="Catamaran" panose="020B0604020202020204" charset="0"/>
              </a:rPr>
              <a:t> network: X-Ray validation performance.</a:t>
            </a:r>
          </a:p>
          <a:p>
            <a:endParaRPr lang="en-US" sz="13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405856483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4"/>
          <p:cNvSpPr txBox="1">
            <a:spLocks noGrp="1"/>
          </p:cNvSpPr>
          <p:nvPr>
            <p:ph type="ctrTitle" idx="4294967295"/>
          </p:nvPr>
        </p:nvSpPr>
        <p:spPr>
          <a:xfrm>
            <a:off x="2066139" y="2385896"/>
            <a:ext cx="5011721" cy="174640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lt1"/>
                </a:solidFill>
              </a:rPr>
              <a:t>THANKS!</a:t>
            </a:r>
            <a:endParaRPr sz="9600" dirty="0">
              <a:solidFill>
                <a:schemeClr val="lt1"/>
              </a:solidFill>
            </a:endParaRPr>
          </a:p>
        </p:txBody>
      </p:sp>
      <p:sp>
        <p:nvSpPr>
          <p:cNvPr id="506" name="Google Shape;506;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23</a:t>
            </a:fld>
            <a:endParaRPr dirty="0">
              <a:solidFill>
                <a:schemeClr val="lt1"/>
              </a:solidFill>
            </a:endParaRPr>
          </a:p>
        </p:txBody>
      </p:sp>
      <p:grpSp>
        <p:nvGrpSpPr>
          <p:cNvPr id="2" name="Google Shape;989;p47">
            <a:extLst>
              <a:ext uri="{FF2B5EF4-FFF2-40B4-BE49-F238E27FC236}">
                <a16:creationId xmlns:a16="http://schemas.microsoft.com/office/drawing/2014/main" id="{4093B27B-C5B1-2754-3BD7-87445E62F37B}"/>
              </a:ext>
            </a:extLst>
          </p:cNvPr>
          <p:cNvGrpSpPr/>
          <p:nvPr/>
        </p:nvGrpSpPr>
        <p:grpSpPr>
          <a:xfrm>
            <a:off x="3798852" y="825345"/>
            <a:ext cx="1011042" cy="1003610"/>
            <a:chOff x="5975075" y="2327500"/>
            <a:chExt cx="420099" cy="388350"/>
          </a:xfrm>
          <a:solidFill>
            <a:schemeClr val="bg1"/>
          </a:solidFill>
        </p:grpSpPr>
        <p:sp>
          <p:nvSpPr>
            <p:cNvPr id="3" name="Google Shape;990;p47">
              <a:extLst>
                <a:ext uri="{FF2B5EF4-FFF2-40B4-BE49-F238E27FC236}">
                  <a16:creationId xmlns:a16="http://schemas.microsoft.com/office/drawing/2014/main" id="{80105C32-C08C-B216-9828-B656FF7670E9}"/>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4" name="Google Shape;991;p47">
              <a:extLst>
                <a:ext uri="{FF2B5EF4-FFF2-40B4-BE49-F238E27FC236}">
                  <a16:creationId xmlns:a16="http://schemas.microsoft.com/office/drawing/2014/main" id="{BEF09191-51D4-BD50-2A67-30BDD749958E}"/>
                </a:ext>
              </a:extLst>
            </p:cNvPr>
            <p:cNvSpPr/>
            <p:nvPr/>
          </p:nvSpPr>
          <p:spPr>
            <a:xfrm>
              <a:off x="6088024"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F15E-F091-DC97-F513-8600D37F7942}"/>
              </a:ext>
            </a:extLst>
          </p:cNvPr>
          <p:cNvSpPr>
            <a:spLocks noGrp="1"/>
          </p:cNvSpPr>
          <p:nvPr>
            <p:ph type="title"/>
          </p:nvPr>
        </p:nvSpPr>
        <p:spPr/>
        <p:txBody>
          <a:bodyPr/>
          <a:lstStyle/>
          <a:p>
            <a:r>
              <a:rPr lang="en-US" dirty="0"/>
              <a:t>ABSTRACT</a:t>
            </a:r>
          </a:p>
        </p:txBody>
      </p:sp>
      <p:sp>
        <p:nvSpPr>
          <p:cNvPr id="3" name="Text Placeholder 2">
            <a:extLst>
              <a:ext uri="{FF2B5EF4-FFF2-40B4-BE49-F238E27FC236}">
                <a16:creationId xmlns:a16="http://schemas.microsoft.com/office/drawing/2014/main" id="{CECED7C9-45E5-639C-1C0B-CB333DA07403}"/>
              </a:ext>
            </a:extLst>
          </p:cNvPr>
          <p:cNvSpPr>
            <a:spLocks noGrp="1"/>
          </p:cNvSpPr>
          <p:nvPr>
            <p:ph type="body" idx="1"/>
          </p:nvPr>
        </p:nvSpPr>
        <p:spPr>
          <a:xfrm>
            <a:off x="395487" y="1006132"/>
            <a:ext cx="7849942" cy="3607329"/>
          </a:xfrm>
        </p:spPr>
        <p:txBody>
          <a:bodyPr/>
          <a:lstStyle/>
          <a:p>
            <a:pPr algn="just">
              <a:lnSpc>
                <a:spcPct val="150000"/>
              </a:lnSpc>
            </a:pPr>
            <a:r>
              <a:rPr lang="en-US" sz="1500" i="0" u="none" strike="noStrike" baseline="0" dirty="0">
                <a:latin typeface="Catamaran" panose="020B0604020202020204" charset="0"/>
                <a:cs typeface="Catamaran" panose="020B0604020202020204" charset="0"/>
              </a:rPr>
              <a:t>The on-going COVID-19 outbreak made healthcare systems across the globe to be in the edge of the battle.</a:t>
            </a:r>
          </a:p>
          <a:p>
            <a:pPr algn="just">
              <a:lnSpc>
                <a:spcPct val="150000"/>
              </a:lnSpc>
            </a:pPr>
            <a:r>
              <a:rPr lang="en-US" sz="1500" i="0" u="none" strike="noStrike" baseline="0" dirty="0">
                <a:latin typeface="Catamaran" panose="020B0604020202020204" charset="0"/>
                <a:cs typeface="Catamaran" panose="020B0604020202020204" charset="0"/>
              </a:rPr>
              <a:t>The early and auto diagnosis helps people to be precautious. </a:t>
            </a:r>
          </a:p>
          <a:p>
            <a:pPr algn="just">
              <a:lnSpc>
                <a:spcPct val="150000"/>
              </a:lnSpc>
            </a:pPr>
            <a:r>
              <a:rPr lang="en-US" sz="1500" i="0" u="none" strike="noStrike" baseline="0" dirty="0">
                <a:latin typeface="Catamaran" panose="020B0604020202020204" charset="0"/>
                <a:cs typeface="Catamaran" panose="020B0604020202020204" charset="0"/>
              </a:rPr>
              <a:t>The proposed work aims to detect COVID-19 , Pneumonia, Tuberculosis and </a:t>
            </a:r>
            <a:r>
              <a:rPr lang="en-US" sz="1500" dirty="0">
                <a:latin typeface="Catamaran" panose="020B0604020202020204" charset="0"/>
                <a:cs typeface="Catamaran" panose="020B0604020202020204" charset="0"/>
              </a:rPr>
              <a:t>L</a:t>
            </a:r>
            <a:r>
              <a:rPr lang="en-US" sz="1500" i="0" u="none" strike="noStrike" baseline="0" dirty="0">
                <a:latin typeface="Catamaran" panose="020B0604020202020204" charset="0"/>
                <a:cs typeface="Catamaran" panose="020B0604020202020204" charset="0"/>
              </a:rPr>
              <a:t>ung </a:t>
            </a:r>
            <a:r>
              <a:rPr lang="en-US" sz="1500" dirty="0">
                <a:latin typeface="Catamaran" panose="020B0604020202020204" charset="0"/>
                <a:cs typeface="Catamaran" panose="020B0604020202020204" charset="0"/>
              </a:rPr>
              <a:t>C</a:t>
            </a:r>
            <a:r>
              <a:rPr lang="en-US" sz="1500" i="0" u="none" strike="noStrike" baseline="0" dirty="0">
                <a:latin typeface="Catamaran" panose="020B0604020202020204" charset="0"/>
                <a:cs typeface="Catamaran" panose="020B0604020202020204" charset="0"/>
              </a:rPr>
              <a:t>ancer patients from X-Rays .</a:t>
            </a:r>
          </a:p>
          <a:p>
            <a:pPr algn="just">
              <a:lnSpc>
                <a:spcPct val="150000"/>
              </a:lnSpc>
            </a:pPr>
            <a:r>
              <a:rPr lang="en-US" sz="1500" dirty="0">
                <a:latin typeface="Catamaran" panose="020B0604020202020204" charset="0"/>
                <a:cs typeface="Catamaran" panose="020B0604020202020204" charset="0"/>
              </a:rPr>
              <a:t>A </a:t>
            </a:r>
            <a:r>
              <a:rPr lang="en-US" sz="1500" i="0" u="none" strike="noStrike" baseline="0" dirty="0">
                <a:latin typeface="Catamaran" panose="020B0604020202020204" charset="0"/>
                <a:cs typeface="Catamaran" panose="020B0604020202020204" charset="0"/>
              </a:rPr>
              <a:t>suitable Convolutional Neural Network Model is selected for the identified dataset.</a:t>
            </a:r>
          </a:p>
          <a:p>
            <a:pPr algn="just">
              <a:lnSpc>
                <a:spcPct val="150000"/>
              </a:lnSpc>
            </a:pPr>
            <a:r>
              <a:rPr lang="en-US" sz="1500" i="0" u="none" strike="noStrike" baseline="0" dirty="0">
                <a:solidFill>
                  <a:schemeClr val="tx1"/>
                </a:solidFill>
                <a:latin typeface="Catamaran" panose="020B0604020202020204" charset="0"/>
                <a:cs typeface="Catamaran" panose="020B0604020202020204" charset="0"/>
              </a:rPr>
              <a:t>In this model, the features from the images are extracted which will lead the foundation for distinguishing between the different lung diseases, and then those extracted feature set would pass through the classifier for the prediction.</a:t>
            </a:r>
          </a:p>
          <a:p>
            <a:pPr algn="l"/>
            <a:endParaRPr lang="en-US" dirty="0"/>
          </a:p>
        </p:txBody>
      </p:sp>
      <p:sp>
        <p:nvSpPr>
          <p:cNvPr id="4" name="Slide Number Placeholder 3">
            <a:extLst>
              <a:ext uri="{FF2B5EF4-FFF2-40B4-BE49-F238E27FC236}">
                <a16:creationId xmlns:a16="http://schemas.microsoft.com/office/drawing/2014/main" id="{2CB4AF9B-C05D-37FC-A067-C70EE5340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6" name="Graphic 5" descr="Lecturer with solid fill">
            <a:extLst>
              <a:ext uri="{FF2B5EF4-FFF2-40B4-BE49-F238E27FC236}">
                <a16:creationId xmlns:a16="http://schemas.microsoft.com/office/drawing/2014/main" id="{4F30B1B8-7A07-C618-7AC2-A137A61F93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296" y="403984"/>
            <a:ext cx="360556" cy="360556"/>
          </a:xfrm>
          <a:prstGeom prst="rect">
            <a:avLst/>
          </a:prstGeom>
        </p:spPr>
      </p:pic>
    </p:spTree>
    <p:extLst>
      <p:ext uri="{BB962C8B-B14F-4D97-AF65-F5344CB8AC3E}">
        <p14:creationId xmlns:p14="http://schemas.microsoft.com/office/powerpoint/2010/main" val="38052371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F15E-F091-DC97-F513-8600D37F794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ECED7C9-45E5-639C-1C0B-CB333DA07403}"/>
              </a:ext>
            </a:extLst>
          </p:cNvPr>
          <p:cNvSpPr>
            <a:spLocks noGrp="1"/>
          </p:cNvSpPr>
          <p:nvPr>
            <p:ph type="body" idx="1"/>
          </p:nvPr>
        </p:nvSpPr>
        <p:spPr>
          <a:xfrm>
            <a:off x="706760" y="1076182"/>
            <a:ext cx="7853916" cy="3607329"/>
          </a:xfrm>
        </p:spPr>
        <p:txBody>
          <a:bodyPr/>
          <a:lstStyle/>
          <a:p>
            <a:pPr marL="285750" indent="-285750" algn="just">
              <a:lnSpc>
                <a:spcPct val="150000"/>
              </a:lnSpc>
              <a:buSzPct val="120000"/>
            </a:pPr>
            <a:r>
              <a:rPr lang="en-US" sz="1500" b="0" i="0" u="none" strike="noStrike" baseline="0" dirty="0">
                <a:solidFill>
                  <a:schemeClr val="tx1"/>
                </a:solidFill>
                <a:latin typeface="Catamaran" panose="020B0604020202020204" charset="0"/>
                <a:cs typeface="Catamaran" panose="020B0604020202020204" charset="0"/>
              </a:rPr>
              <a:t>At first, the COVID-19 outbreak </a:t>
            </a:r>
            <a:r>
              <a:rPr lang="en-US" sz="1500" dirty="0">
                <a:solidFill>
                  <a:schemeClr val="tx1"/>
                </a:solidFill>
                <a:latin typeface="Catamaran" panose="020B0604020202020204" charset="0"/>
                <a:cs typeface="Catamaran" panose="020B0604020202020204" charset="0"/>
              </a:rPr>
              <a:t>wa</a:t>
            </a:r>
            <a:r>
              <a:rPr lang="en-US" sz="1500" b="0" i="0" u="none" strike="noStrike" baseline="0" dirty="0">
                <a:solidFill>
                  <a:schemeClr val="tx1"/>
                </a:solidFill>
                <a:latin typeface="Catamaran" panose="020B0604020202020204" charset="0"/>
                <a:cs typeface="Catamaran" panose="020B0604020202020204" charset="0"/>
              </a:rPr>
              <a:t>s declared by Wuhan, China in December 2019</a:t>
            </a:r>
            <a:r>
              <a:rPr lang="en-US" sz="1500" dirty="0">
                <a:solidFill>
                  <a:schemeClr val="tx1"/>
                </a:solidFill>
                <a:latin typeface="Catamaran" panose="020B0604020202020204" charset="0"/>
                <a:cs typeface="Catamaran" panose="020B0604020202020204" charset="0"/>
              </a:rPr>
              <a:t> which was </a:t>
            </a:r>
            <a:r>
              <a:rPr lang="en-US" sz="1500" b="0" i="0" u="none" strike="noStrike" baseline="0" dirty="0">
                <a:solidFill>
                  <a:schemeClr val="tx1"/>
                </a:solidFill>
                <a:latin typeface="Catamaran" panose="020B0604020202020204" charset="0"/>
                <a:cs typeface="Catamaran" panose="020B0604020202020204" charset="0"/>
              </a:rPr>
              <a:t>highly widespread by March 2020. </a:t>
            </a:r>
          </a:p>
          <a:p>
            <a:pPr marL="285750" indent="-285750" algn="just">
              <a:lnSpc>
                <a:spcPct val="150000"/>
              </a:lnSpc>
              <a:buSzPct val="120000"/>
            </a:pPr>
            <a:r>
              <a:rPr kumimoji="0" lang="en-US" sz="1500" b="0" i="0" u="none" strike="noStrike" kern="1200" cap="none" spc="-50" normalizeH="0" baseline="0" noProof="0" dirty="0">
                <a:ln>
                  <a:noFill/>
                </a:ln>
                <a:solidFill>
                  <a:schemeClr val="tx1"/>
                </a:solidFill>
                <a:effectLst/>
                <a:uLnTx/>
                <a:uFillTx/>
                <a:latin typeface="Catamaran" panose="020B0604020202020204" charset="0"/>
                <a:ea typeface="Times New Roman" panose="02020603050405020304" pitchFamily="18" charset="0"/>
                <a:cs typeface="Catamaran" panose="020B0604020202020204" charset="0"/>
              </a:rPr>
              <a:t>Early detection of COVID-19, pneumonia, tuberculosis and lung cancer is critical for curative therapy and  increasing survival rates. </a:t>
            </a:r>
            <a:r>
              <a:rPr lang="en-US" sz="1500" b="0" i="0" u="none" strike="noStrike" spc="-50" baseline="0" dirty="0">
                <a:solidFill>
                  <a:schemeClr val="tx1"/>
                </a:solidFill>
                <a:latin typeface="Catamaran" panose="020B0604020202020204" charset="0"/>
                <a:cs typeface="Catamaran" panose="020B0604020202020204" charset="0"/>
              </a:rPr>
              <a:t>There is also a chance that </a:t>
            </a:r>
            <a:r>
              <a:rPr lang="en-US" sz="1500" spc="-50" dirty="0">
                <a:solidFill>
                  <a:schemeClr val="tx1"/>
                </a:solidFill>
                <a:latin typeface="Catamaran" panose="020B0604020202020204" charset="0"/>
                <a:cs typeface="Catamaran" panose="020B0604020202020204" charset="0"/>
              </a:rPr>
              <a:t>the </a:t>
            </a:r>
            <a:r>
              <a:rPr lang="en-US" sz="1500" b="0" i="0" u="none" strike="noStrike" spc="-50" baseline="0" dirty="0">
                <a:solidFill>
                  <a:schemeClr val="tx1"/>
                </a:solidFill>
                <a:latin typeface="Catamaran" panose="020B0604020202020204" charset="0"/>
                <a:cs typeface="Catamaran" panose="020B0604020202020204" charset="0"/>
              </a:rPr>
              <a:t>diagnosis of these diseases could return a false positive result.</a:t>
            </a:r>
            <a:endParaRPr lang="en-US" sz="1500" b="0" i="0" u="none" strike="noStrike" baseline="0" dirty="0">
              <a:solidFill>
                <a:schemeClr val="tx1"/>
              </a:solidFill>
              <a:latin typeface="Catamaran" panose="020B0604020202020204" charset="0"/>
              <a:cs typeface="Catamaran" panose="020B0604020202020204" charset="0"/>
            </a:endParaRPr>
          </a:p>
          <a:p>
            <a:pPr marL="285750" indent="-285750" algn="just">
              <a:lnSpc>
                <a:spcPct val="150000"/>
              </a:lnSpc>
              <a:buSzPct val="120000"/>
            </a:pPr>
            <a:r>
              <a:rPr lang="en-US" sz="1500" dirty="0">
                <a:solidFill>
                  <a:schemeClr val="tx1"/>
                </a:solidFill>
                <a:latin typeface="Catamaran" panose="020B0604020202020204" charset="0"/>
                <a:cs typeface="Catamaran" panose="020B0604020202020204" charset="0"/>
              </a:rPr>
              <a:t>Hence, the </a:t>
            </a:r>
            <a:r>
              <a:rPr lang="en-US" sz="1500" b="0" i="0" u="none" strike="noStrike" baseline="0" dirty="0">
                <a:solidFill>
                  <a:schemeClr val="tx1"/>
                </a:solidFill>
                <a:latin typeface="Catamaran" panose="020B0604020202020204" charset="0"/>
                <a:cs typeface="Catamaran" panose="020B0604020202020204" charset="0"/>
              </a:rPr>
              <a:t>aim of this study is to simplify the process of detecting and differentiating the      COVID-19, pneumonia and lung cancer using the concept called CNN (Convolutional Neural Network).</a:t>
            </a:r>
          </a:p>
          <a:p>
            <a:pPr marL="0" indent="0" algn="just">
              <a:lnSpc>
                <a:spcPct val="150000"/>
              </a:lnSpc>
              <a:buSzPct val="120000"/>
              <a:buNone/>
            </a:pPr>
            <a:endParaRPr lang="en-US" dirty="0"/>
          </a:p>
        </p:txBody>
      </p:sp>
      <p:sp>
        <p:nvSpPr>
          <p:cNvPr id="4" name="Slide Number Placeholder 3">
            <a:extLst>
              <a:ext uri="{FF2B5EF4-FFF2-40B4-BE49-F238E27FC236}">
                <a16:creationId xmlns:a16="http://schemas.microsoft.com/office/drawing/2014/main" id="{2CB4AF9B-C05D-37FC-A067-C70EE5340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6" name="Graphic 5" descr="Lecturer with solid fill">
            <a:extLst>
              <a:ext uri="{FF2B5EF4-FFF2-40B4-BE49-F238E27FC236}">
                <a16:creationId xmlns:a16="http://schemas.microsoft.com/office/drawing/2014/main" id="{4F30B1B8-7A07-C618-7AC2-A137A61F93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296" y="403984"/>
            <a:ext cx="360556" cy="360556"/>
          </a:xfrm>
          <a:prstGeom prst="rect">
            <a:avLst/>
          </a:prstGeom>
        </p:spPr>
      </p:pic>
    </p:spTree>
    <p:extLst>
      <p:ext uri="{BB962C8B-B14F-4D97-AF65-F5344CB8AC3E}">
        <p14:creationId xmlns:p14="http://schemas.microsoft.com/office/powerpoint/2010/main" val="368150084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F93E-7CFF-5C4A-41EB-C75398164225}"/>
              </a:ext>
            </a:extLst>
          </p:cNvPr>
          <p:cNvSpPr>
            <a:spLocks noGrp="1"/>
          </p:cNvSpPr>
          <p:nvPr>
            <p:ph type="title"/>
          </p:nvPr>
        </p:nvSpPr>
        <p:spPr/>
        <p:txBody>
          <a:bodyPr/>
          <a:lstStyle/>
          <a:p>
            <a:r>
              <a:rPr lang="en-US" dirty="0"/>
              <a:t>LITERATURE SURVEY</a:t>
            </a:r>
          </a:p>
        </p:txBody>
      </p:sp>
      <p:sp>
        <p:nvSpPr>
          <p:cNvPr id="3" name="Slide Number Placeholder 2">
            <a:extLst>
              <a:ext uri="{FF2B5EF4-FFF2-40B4-BE49-F238E27FC236}">
                <a16:creationId xmlns:a16="http://schemas.microsoft.com/office/drawing/2014/main" id="{BF389569-6B41-5E2B-14F6-8AB7D14748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6" name="Table 6">
            <a:extLst>
              <a:ext uri="{FF2B5EF4-FFF2-40B4-BE49-F238E27FC236}">
                <a16:creationId xmlns:a16="http://schemas.microsoft.com/office/drawing/2014/main" id="{156D6D52-819A-8BE6-C0E4-C5B2D7AC2DEE}"/>
              </a:ext>
            </a:extLst>
          </p:cNvPr>
          <p:cNvGraphicFramePr>
            <a:graphicFrameLocks noGrp="1"/>
          </p:cNvGraphicFramePr>
          <p:nvPr>
            <p:extLst>
              <p:ext uri="{D42A27DB-BD31-4B8C-83A1-F6EECF244321}">
                <p14:modId xmlns:p14="http://schemas.microsoft.com/office/powerpoint/2010/main" val="776875829"/>
              </p:ext>
            </p:extLst>
          </p:nvPr>
        </p:nvGraphicFramePr>
        <p:xfrm>
          <a:off x="416305" y="990588"/>
          <a:ext cx="8409513" cy="3982786"/>
        </p:xfrm>
        <a:graphic>
          <a:graphicData uri="http://schemas.openxmlformats.org/drawingml/2006/table">
            <a:tbl>
              <a:tblPr firstRow="1" bandRow="1">
                <a:tableStyleId>{3C2FFA5D-87B4-456A-9821-1D502468CF0F}</a:tableStyleId>
              </a:tblPr>
              <a:tblGrid>
                <a:gridCol w="675921">
                  <a:extLst>
                    <a:ext uri="{9D8B030D-6E8A-4147-A177-3AD203B41FA5}">
                      <a16:colId xmlns:a16="http://schemas.microsoft.com/office/drawing/2014/main" val="1953223660"/>
                    </a:ext>
                  </a:extLst>
                </a:gridCol>
                <a:gridCol w="1316731">
                  <a:extLst>
                    <a:ext uri="{9D8B030D-6E8A-4147-A177-3AD203B41FA5}">
                      <a16:colId xmlns:a16="http://schemas.microsoft.com/office/drawing/2014/main" val="819996527"/>
                    </a:ext>
                  </a:extLst>
                </a:gridCol>
                <a:gridCol w="2020550">
                  <a:extLst>
                    <a:ext uri="{9D8B030D-6E8A-4147-A177-3AD203B41FA5}">
                      <a16:colId xmlns:a16="http://schemas.microsoft.com/office/drawing/2014/main" val="288340217"/>
                    </a:ext>
                  </a:extLst>
                </a:gridCol>
                <a:gridCol w="1490727">
                  <a:extLst>
                    <a:ext uri="{9D8B030D-6E8A-4147-A177-3AD203B41FA5}">
                      <a16:colId xmlns:a16="http://schemas.microsoft.com/office/drawing/2014/main" val="2151383239"/>
                    </a:ext>
                  </a:extLst>
                </a:gridCol>
                <a:gridCol w="2905584">
                  <a:extLst>
                    <a:ext uri="{9D8B030D-6E8A-4147-A177-3AD203B41FA5}">
                      <a16:colId xmlns:a16="http://schemas.microsoft.com/office/drawing/2014/main" val="2584807989"/>
                    </a:ext>
                  </a:extLst>
                </a:gridCol>
              </a:tblGrid>
              <a:tr h="596117">
                <a:tc>
                  <a:txBody>
                    <a:bodyPr/>
                    <a:lstStyle/>
                    <a:p>
                      <a:pPr algn="ctr"/>
                      <a:r>
                        <a:rPr lang="en-US" sz="1800" dirty="0">
                          <a:solidFill>
                            <a:schemeClr val="bg1"/>
                          </a:solidFill>
                          <a:latin typeface="Catamaran" panose="020B0604020202020204" charset="0"/>
                          <a:cs typeface="Catamaran" panose="020B0604020202020204" charset="0"/>
                        </a:rPr>
                        <a:t>SL NO. </a:t>
                      </a:r>
                    </a:p>
                  </a:txBody>
                  <a:tcPr/>
                </a:tc>
                <a:tc>
                  <a:txBody>
                    <a:bodyPr/>
                    <a:lstStyle/>
                    <a:p>
                      <a:pPr algn="ctr"/>
                      <a:r>
                        <a:rPr lang="en-US" sz="1800" dirty="0">
                          <a:solidFill>
                            <a:schemeClr val="bg1"/>
                          </a:solidFill>
                          <a:latin typeface="Catamaran" panose="020B0604020202020204" charset="0"/>
                          <a:cs typeface="Catamaran" panose="020B0604020202020204" charset="0"/>
                        </a:rPr>
                        <a:t>AUTHOR</a:t>
                      </a:r>
                    </a:p>
                  </a:txBody>
                  <a:tcPr/>
                </a:tc>
                <a:tc>
                  <a:txBody>
                    <a:bodyPr/>
                    <a:lstStyle/>
                    <a:p>
                      <a:pPr algn="ctr"/>
                      <a:r>
                        <a:rPr lang="en-US" sz="1800" dirty="0">
                          <a:solidFill>
                            <a:schemeClr val="bg1"/>
                          </a:solidFill>
                          <a:latin typeface="Catamaran" panose="020B0604020202020204" charset="0"/>
                          <a:cs typeface="Catamaran" panose="020B0604020202020204" charset="0"/>
                        </a:rPr>
                        <a:t>TITLE</a:t>
                      </a:r>
                    </a:p>
                  </a:txBody>
                  <a:tcPr/>
                </a:tc>
                <a:tc>
                  <a:txBody>
                    <a:bodyPr/>
                    <a:lstStyle/>
                    <a:p>
                      <a:pPr algn="ctr"/>
                      <a:r>
                        <a:rPr lang="en-US" sz="1800" dirty="0">
                          <a:solidFill>
                            <a:schemeClr val="bg1"/>
                          </a:solidFill>
                          <a:latin typeface="Catamaran" panose="020B0604020202020204" charset="0"/>
                          <a:cs typeface="Catamaran" panose="020B0604020202020204" charset="0"/>
                        </a:rPr>
                        <a:t>PUBLISHED</a:t>
                      </a:r>
                    </a:p>
                    <a:p>
                      <a:pPr algn="ctr"/>
                      <a:r>
                        <a:rPr lang="en-US" sz="1800" dirty="0">
                          <a:solidFill>
                            <a:schemeClr val="bg1"/>
                          </a:solidFill>
                          <a:latin typeface="Catamaran" panose="020B0604020202020204" charset="0"/>
                          <a:cs typeface="Catamaran" panose="020B0604020202020204" charset="0"/>
                        </a:rPr>
                        <a:t>YEAR</a:t>
                      </a:r>
                    </a:p>
                  </a:txBody>
                  <a:tcPr/>
                </a:tc>
                <a:tc>
                  <a:txBody>
                    <a:bodyPr/>
                    <a:lstStyle/>
                    <a:p>
                      <a:pPr algn="ctr"/>
                      <a:r>
                        <a:rPr lang="en-US" sz="1800" dirty="0">
                          <a:solidFill>
                            <a:schemeClr val="bg1"/>
                          </a:solidFill>
                          <a:latin typeface="Catamaran" panose="020B0604020202020204" charset="0"/>
                          <a:cs typeface="Catamaran" panose="020B0604020202020204" charset="0"/>
                        </a:rPr>
                        <a:t>BRIEF DESCRIPTION</a:t>
                      </a:r>
                    </a:p>
                  </a:txBody>
                  <a:tcPr/>
                </a:tc>
                <a:extLst>
                  <a:ext uri="{0D108BD9-81ED-4DB2-BD59-A6C34878D82A}">
                    <a16:rowId xmlns:a16="http://schemas.microsoft.com/office/drawing/2014/main" val="1401414775"/>
                  </a:ext>
                </a:extLst>
              </a:tr>
              <a:tr h="823209">
                <a:tc>
                  <a:txBody>
                    <a:bodyPr/>
                    <a:lstStyle/>
                    <a:p>
                      <a:r>
                        <a:rPr lang="en-US" dirty="0">
                          <a:solidFill>
                            <a:schemeClr val="tx1"/>
                          </a:solidFill>
                          <a:latin typeface="Catamaran" panose="020B0604020202020204" charset="0"/>
                          <a:cs typeface="Catamaran" panose="020B0604020202020204" charset="0"/>
                        </a:rPr>
                        <a:t>1. </a:t>
                      </a:r>
                    </a:p>
                  </a:txBody>
                  <a:tcPr/>
                </a:tc>
                <a:tc>
                  <a:txBody>
                    <a:bodyPr/>
                    <a:lstStyle/>
                    <a:p>
                      <a:pPr algn="just"/>
                      <a:r>
                        <a:rPr lang="en-IN" sz="1300" kern="1200" dirty="0" err="1">
                          <a:solidFill>
                            <a:schemeClr val="tx1"/>
                          </a:solidFill>
                          <a:effectLst/>
                          <a:latin typeface="Catamaran" panose="020B0604020202020204" charset="0"/>
                          <a:cs typeface="Catamaran" panose="020B0604020202020204" charset="0"/>
                        </a:rPr>
                        <a:t>Kanakaprabha.S</a:t>
                      </a:r>
                      <a:r>
                        <a:rPr lang="en-IN" sz="1300" kern="1200" dirty="0">
                          <a:solidFill>
                            <a:schemeClr val="tx1"/>
                          </a:solidFill>
                          <a:effectLst/>
                          <a:latin typeface="Catamaran" panose="020B0604020202020204" charset="0"/>
                          <a:cs typeface="Catamaran" panose="020B0604020202020204" charset="0"/>
                        </a:rPr>
                        <a:t>, et.al,[</a:t>
                      </a:r>
                      <a:endParaRPr lang="en-US" sz="1300" dirty="0">
                        <a:solidFill>
                          <a:schemeClr val="tx1"/>
                        </a:solidFill>
                        <a:latin typeface="Catamaran" panose="020B0604020202020204" charset="0"/>
                        <a:cs typeface="Catamaran" panose="020B0604020202020204" charset="0"/>
                      </a:endParaRPr>
                    </a:p>
                  </a:txBody>
                  <a:tcPr/>
                </a:tc>
                <a:tc>
                  <a:txBody>
                    <a:bodyPr/>
                    <a:lstStyle/>
                    <a:p>
                      <a:pPr algn="l"/>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Analysis of COVID-19 and Pneumonia Detection in Chest X-Ray Images using Deep Learning </a:t>
                      </a:r>
                      <a:endParaRPr lang="en-US" sz="1300" dirty="0">
                        <a:solidFill>
                          <a:schemeClr val="tx1"/>
                        </a:solidFill>
                        <a:latin typeface="Catamaran" panose="020B0604020202020204" charset="0"/>
                        <a:cs typeface="Catamaran" panose="020B0604020202020204" charset="0"/>
                      </a:endParaRPr>
                    </a:p>
                  </a:txBody>
                  <a:tcPr/>
                </a:tc>
                <a:tc>
                  <a:txBody>
                    <a:bodyPr/>
                    <a:lstStyle/>
                    <a:p>
                      <a:pPr algn="ctr"/>
                      <a:r>
                        <a:rPr lang="en-US" sz="1300" dirty="0">
                          <a:solidFill>
                            <a:schemeClr val="tx1"/>
                          </a:solidFill>
                          <a:latin typeface="Catamaran" panose="020B0604020202020204" charset="0"/>
                          <a:cs typeface="Catamaran" panose="020B0604020202020204" charset="0"/>
                        </a:rPr>
                        <a:t>2021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kern="1200" dirty="0">
                          <a:solidFill>
                            <a:schemeClr val="tx1"/>
                          </a:solidFill>
                          <a:effectLst/>
                          <a:latin typeface="Catamaran" panose="020B0604020202020204" charset="0"/>
                          <a:cs typeface="Catamaran" panose="020B0604020202020204" charset="0"/>
                        </a:rPr>
                        <a:t>The proposed work aims to detect the Normal lungs, COVID19 Infected lungs, Pneumonia Infected lungs from the X-Ray images. </a:t>
                      </a:r>
                    </a:p>
                  </a:txBody>
                  <a:tcPr/>
                </a:tc>
                <a:extLst>
                  <a:ext uri="{0D108BD9-81ED-4DB2-BD59-A6C34878D82A}">
                    <a16:rowId xmlns:a16="http://schemas.microsoft.com/office/drawing/2014/main" val="3079989098"/>
                  </a:ext>
                </a:extLst>
              </a:tr>
              <a:tr h="1007721">
                <a:tc>
                  <a:txBody>
                    <a:bodyPr/>
                    <a:lstStyle/>
                    <a:p>
                      <a:r>
                        <a:rPr lang="en-US" dirty="0">
                          <a:solidFill>
                            <a:schemeClr val="tx1"/>
                          </a:solidFill>
                          <a:latin typeface="Catamaran" panose="020B0604020202020204" charset="0"/>
                          <a:cs typeface="Catamaran" panose="020B0604020202020204" charset="0"/>
                        </a:rPr>
                        <a:t>2.</a:t>
                      </a:r>
                    </a:p>
                  </a:txBody>
                  <a:tcPr/>
                </a:tc>
                <a:tc>
                  <a:txBody>
                    <a:bodyPr/>
                    <a:lstStyle/>
                    <a:p>
                      <a:pPr algn="l"/>
                      <a:r>
                        <a:rPr lang="en-IN" sz="1300" b="0" i="0" kern="1200" baseline="0" dirty="0">
                          <a:solidFill>
                            <a:schemeClr val="tx1"/>
                          </a:solidFill>
                          <a:effectLst/>
                          <a:latin typeface="Catamaran" panose="020B0604020202020204" charset="0"/>
                          <a:cs typeface="Catamaran" panose="020B0604020202020204" charset="0"/>
                        </a:rPr>
                        <a:t>Afonso U. Fonseca, et.al,[</a:t>
                      </a:r>
                      <a:endParaRPr lang="en-US" sz="1300" dirty="0">
                        <a:solidFill>
                          <a:schemeClr val="tx1"/>
                        </a:solidFill>
                        <a:latin typeface="Catamaran" panose="020B0604020202020204" charset="0"/>
                        <a:cs typeface="Catamaran"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Screening of Viral Pneumonia and COVID-19 in Chest X-ray using Classical Machine Learning.</a:t>
                      </a:r>
                    </a:p>
                  </a:txBody>
                  <a:tcPr/>
                </a:tc>
                <a:tc>
                  <a:txBody>
                    <a:bodyPr/>
                    <a:lstStyle/>
                    <a:p>
                      <a:pPr algn="ctr"/>
                      <a:r>
                        <a:rPr lang="en-US" sz="1300" dirty="0">
                          <a:solidFill>
                            <a:schemeClr val="tx1"/>
                          </a:solidFill>
                          <a:latin typeface="Catamaran" panose="020B0604020202020204" charset="0"/>
                          <a:cs typeface="Catamaran" panose="020B0604020202020204" charset="0"/>
                        </a:rPr>
                        <a:t>2021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kern="1200" dirty="0">
                          <a:solidFill>
                            <a:schemeClr val="tx1"/>
                          </a:solidFill>
                          <a:effectLst/>
                          <a:latin typeface="Catamaran" panose="020B0604020202020204" charset="0"/>
                          <a:cs typeface="Catamaran" panose="020B0604020202020204" charset="0"/>
                        </a:rPr>
                        <a:t>A </a:t>
                      </a:r>
                      <a:r>
                        <a:rPr lang="en-US" sz="1300" b="0" i="0" kern="1200" baseline="0" dirty="0">
                          <a:solidFill>
                            <a:schemeClr val="tx1"/>
                          </a:solidFill>
                          <a:effectLst/>
                          <a:latin typeface="Catamaran" panose="020B0604020202020204" charset="0"/>
                          <a:cs typeface="Catamaran" panose="020B0604020202020204" charset="0"/>
                        </a:rPr>
                        <a:t>study to explore classic machine learning methods for the automatic detection of COVID-19 pneumonia cases from CXR images. </a:t>
                      </a:r>
                    </a:p>
                    <a:p>
                      <a:pPr algn="l"/>
                      <a:endParaRPr lang="en-US" sz="1300" dirty="0">
                        <a:solidFill>
                          <a:schemeClr val="tx1"/>
                        </a:solidFill>
                        <a:latin typeface="Catamaran" panose="020B0604020202020204" charset="0"/>
                        <a:cs typeface="Catamaran" panose="020B0604020202020204" charset="0"/>
                      </a:endParaRPr>
                    </a:p>
                  </a:txBody>
                  <a:tcPr/>
                </a:tc>
                <a:extLst>
                  <a:ext uri="{0D108BD9-81ED-4DB2-BD59-A6C34878D82A}">
                    <a16:rowId xmlns:a16="http://schemas.microsoft.com/office/drawing/2014/main" val="1846477054"/>
                  </a:ext>
                </a:extLst>
              </a:tr>
              <a:tr h="1376746">
                <a:tc>
                  <a:txBody>
                    <a:bodyPr/>
                    <a:lstStyle/>
                    <a:p>
                      <a:r>
                        <a:rPr lang="en-US" dirty="0">
                          <a:solidFill>
                            <a:schemeClr val="tx1"/>
                          </a:solidFill>
                          <a:latin typeface="Catamaran" panose="020B0604020202020204" charset="0"/>
                          <a:cs typeface="Catamaran" panose="020B0604020202020204" charset="0"/>
                        </a:rPr>
                        <a:t>3.</a:t>
                      </a:r>
                    </a:p>
                  </a:txBody>
                  <a:tcPr/>
                </a:tc>
                <a:tc>
                  <a:txBody>
                    <a:bodyPr/>
                    <a:lstStyle/>
                    <a:p>
                      <a:pPr algn="l"/>
                      <a:r>
                        <a:rPr kumimoji="0" lang="en-IN"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Mohammad Farukh Hashmi, et.al</a:t>
                      </a:r>
                      <a:endParaRPr lang="en-US" sz="1300" dirty="0">
                        <a:solidFill>
                          <a:schemeClr val="tx1"/>
                        </a:solidFill>
                        <a:latin typeface="Catamaran" panose="020B0604020202020204" charset="0"/>
                        <a:cs typeface="Catamaran" panose="020B0604020202020204" charset="0"/>
                      </a:endParaRPr>
                    </a:p>
                  </a:txBody>
                  <a:tcPr/>
                </a:tc>
                <a:tc>
                  <a:txBody>
                    <a:bodyPr/>
                    <a:lstStyle/>
                    <a:p>
                      <a:pPr algn="l"/>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Efficient Pneumonia Detection in Chest Xray Images Using Deep Transfer Learning</a:t>
                      </a:r>
                      <a:endParaRPr lang="en-US" sz="1300" dirty="0">
                        <a:solidFill>
                          <a:schemeClr val="tx1"/>
                        </a:solidFill>
                        <a:latin typeface="Catamaran" panose="020B0604020202020204" charset="0"/>
                        <a:cs typeface="Catamaran" panose="020B0604020202020204" charset="0"/>
                      </a:endParaRPr>
                    </a:p>
                  </a:txBody>
                  <a:tcPr/>
                </a:tc>
                <a:tc>
                  <a:txBody>
                    <a:bodyPr/>
                    <a:lstStyle/>
                    <a:p>
                      <a:pPr algn="ctr"/>
                      <a:r>
                        <a:rPr lang="en-US" sz="1300" dirty="0">
                          <a:solidFill>
                            <a:schemeClr val="tx1"/>
                          </a:solidFill>
                          <a:latin typeface="Catamaran" panose="020B0604020202020204" charset="0"/>
                          <a:cs typeface="Catamaran" panose="020B0604020202020204" charset="0"/>
                        </a:rPr>
                        <a:t>2020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The proposed methodology uses a deep transfer learning algorithm that extracts the features from the X-ray image that describes the presence of disease automatically and reports whether it is a case </a:t>
                      </a:r>
                      <a:r>
                        <a:rPr kumimoji="0" lang="en-IN"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of pneumonia</a:t>
                      </a:r>
                      <a:r>
                        <a:rPr lang="en-IN" sz="1300" dirty="0">
                          <a:solidFill>
                            <a:schemeClr val="tx1"/>
                          </a:solidFill>
                          <a:latin typeface="Catamaran" panose="020B0604020202020204" charset="0"/>
                          <a:cs typeface="Catamaran" panose="020B0604020202020204" charset="0"/>
                        </a:rPr>
                        <a:t>.</a:t>
                      </a:r>
                      <a:endParaRPr lang="en-US" sz="1300" b="0" i="0" kern="1200" baseline="0" dirty="0">
                        <a:solidFill>
                          <a:schemeClr val="tx1"/>
                        </a:solidFill>
                        <a:effectLst/>
                        <a:latin typeface="Catamaran" panose="020B0604020202020204" charset="0"/>
                        <a:cs typeface="Catamaran" panose="020B0604020202020204" charset="0"/>
                      </a:endParaRPr>
                    </a:p>
                  </a:txBody>
                  <a:tcPr/>
                </a:tc>
                <a:extLst>
                  <a:ext uri="{0D108BD9-81ED-4DB2-BD59-A6C34878D82A}">
                    <a16:rowId xmlns:a16="http://schemas.microsoft.com/office/drawing/2014/main" val="65059789"/>
                  </a:ext>
                </a:extLst>
              </a:tr>
            </a:tbl>
          </a:graphicData>
        </a:graphic>
      </p:graphicFrame>
      <p:grpSp>
        <p:nvGrpSpPr>
          <p:cNvPr id="7" name="Google Shape;209;p13">
            <a:extLst>
              <a:ext uri="{FF2B5EF4-FFF2-40B4-BE49-F238E27FC236}">
                <a16:creationId xmlns:a16="http://schemas.microsoft.com/office/drawing/2014/main" id="{3A085C1B-C44A-63CA-A764-F6B178E56443}"/>
              </a:ext>
            </a:extLst>
          </p:cNvPr>
          <p:cNvGrpSpPr/>
          <p:nvPr/>
        </p:nvGrpSpPr>
        <p:grpSpPr>
          <a:xfrm>
            <a:off x="350881" y="490083"/>
            <a:ext cx="269364" cy="224087"/>
            <a:chOff x="1926350" y="995225"/>
            <a:chExt cx="428650" cy="356600"/>
          </a:xfrm>
        </p:grpSpPr>
        <p:sp>
          <p:nvSpPr>
            <p:cNvPr id="8" name="Google Shape;210;p13">
              <a:extLst>
                <a:ext uri="{FF2B5EF4-FFF2-40B4-BE49-F238E27FC236}">
                  <a16:creationId xmlns:a16="http://schemas.microsoft.com/office/drawing/2014/main" id="{947D3749-69BD-3DFF-0E84-20F2DAEC6EA1}"/>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9" name="Google Shape;211;p13">
              <a:extLst>
                <a:ext uri="{FF2B5EF4-FFF2-40B4-BE49-F238E27FC236}">
                  <a16:creationId xmlns:a16="http://schemas.microsoft.com/office/drawing/2014/main" id="{03348A60-B443-6FDC-300D-74923526AB00}"/>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0" name="Google Shape;212;p13">
              <a:extLst>
                <a:ext uri="{FF2B5EF4-FFF2-40B4-BE49-F238E27FC236}">
                  <a16:creationId xmlns:a16="http://schemas.microsoft.com/office/drawing/2014/main" id="{0CB54373-E52F-3359-1220-8211ACB02AAC}"/>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1" name="Google Shape;213;p13">
              <a:extLst>
                <a:ext uri="{FF2B5EF4-FFF2-40B4-BE49-F238E27FC236}">
                  <a16:creationId xmlns:a16="http://schemas.microsoft.com/office/drawing/2014/main" id="{CA65929E-6C06-444E-2E33-3AC51EF1CEE4}"/>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extLst>
      <p:ext uri="{BB962C8B-B14F-4D97-AF65-F5344CB8AC3E}">
        <p14:creationId xmlns:p14="http://schemas.microsoft.com/office/powerpoint/2010/main" val="121321785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F93E-7CFF-5C4A-41EB-C75398164225}"/>
              </a:ext>
            </a:extLst>
          </p:cNvPr>
          <p:cNvSpPr>
            <a:spLocks noGrp="1"/>
          </p:cNvSpPr>
          <p:nvPr>
            <p:ph type="title"/>
          </p:nvPr>
        </p:nvSpPr>
        <p:spPr/>
        <p:txBody>
          <a:bodyPr/>
          <a:lstStyle/>
          <a:p>
            <a:r>
              <a:rPr lang="en-US" dirty="0"/>
              <a:t>LITERATURE SURVEY</a:t>
            </a:r>
          </a:p>
        </p:txBody>
      </p:sp>
      <p:sp>
        <p:nvSpPr>
          <p:cNvPr id="3" name="Slide Number Placeholder 2">
            <a:extLst>
              <a:ext uri="{FF2B5EF4-FFF2-40B4-BE49-F238E27FC236}">
                <a16:creationId xmlns:a16="http://schemas.microsoft.com/office/drawing/2014/main" id="{BF389569-6B41-5E2B-14F6-8AB7D14748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aphicFrame>
        <p:nvGraphicFramePr>
          <p:cNvPr id="6" name="Table 6">
            <a:extLst>
              <a:ext uri="{FF2B5EF4-FFF2-40B4-BE49-F238E27FC236}">
                <a16:creationId xmlns:a16="http://schemas.microsoft.com/office/drawing/2014/main" id="{156D6D52-819A-8BE6-C0E4-C5B2D7AC2DEE}"/>
              </a:ext>
            </a:extLst>
          </p:cNvPr>
          <p:cNvGraphicFramePr>
            <a:graphicFrameLocks noGrp="1"/>
          </p:cNvGraphicFramePr>
          <p:nvPr>
            <p:extLst>
              <p:ext uri="{D42A27DB-BD31-4B8C-83A1-F6EECF244321}">
                <p14:modId xmlns:p14="http://schemas.microsoft.com/office/powerpoint/2010/main" val="2138314944"/>
              </p:ext>
            </p:extLst>
          </p:nvPr>
        </p:nvGraphicFramePr>
        <p:xfrm>
          <a:off x="422883" y="1045730"/>
          <a:ext cx="8356845" cy="3795895"/>
        </p:xfrm>
        <a:graphic>
          <a:graphicData uri="http://schemas.openxmlformats.org/drawingml/2006/table">
            <a:tbl>
              <a:tblPr firstRow="1" bandRow="1">
                <a:tableStyleId>{3C2FFA5D-87B4-456A-9821-1D502468CF0F}</a:tableStyleId>
              </a:tblPr>
              <a:tblGrid>
                <a:gridCol w="671688">
                  <a:extLst>
                    <a:ext uri="{9D8B030D-6E8A-4147-A177-3AD203B41FA5}">
                      <a16:colId xmlns:a16="http://schemas.microsoft.com/office/drawing/2014/main" val="1953223660"/>
                    </a:ext>
                  </a:extLst>
                </a:gridCol>
                <a:gridCol w="1308484">
                  <a:extLst>
                    <a:ext uri="{9D8B030D-6E8A-4147-A177-3AD203B41FA5}">
                      <a16:colId xmlns:a16="http://schemas.microsoft.com/office/drawing/2014/main" val="819996527"/>
                    </a:ext>
                  </a:extLst>
                </a:gridCol>
                <a:gridCol w="2007896">
                  <a:extLst>
                    <a:ext uri="{9D8B030D-6E8A-4147-A177-3AD203B41FA5}">
                      <a16:colId xmlns:a16="http://schemas.microsoft.com/office/drawing/2014/main" val="288340217"/>
                    </a:ext>
                  </a:extLst>
                </a:gridCol>
                <a:gridCol w="1481391">
                  <a:extLst>
                    <a:ext uri="{9D8B030D-6E8A-4147-A177-3AD203B41FA5}">
                      <a16:colId xmlns:a16="http://schemas.microsoft.com/office/drawing/2014/main" val="2151383239"/>
                    </a:ext>
                  </a:extLst>
                </a:gridCol>
                <a:gridCol w="2887386">
                  <a:extLst>
                    <a:ext uri="{9D8B030D-6E8A-4147-A177-3AD203B41FA5}">
                      <a16:colId xmlns:a16="http://schemas.microsoft.com/office/drawing/2014/main" val="2584807989"/>
                    </a:ext>
                  </a:extLst>
                </a:gridCol>
              </a:tblGrid>
              <a:tr h="612210">
                <a:tc>
                  <a:txBody>
                    <a:bodyPr/>
                    <a:lstStyle/>
                    <a:p>
                      <a:pPr algn="ctr"/>
                      <a:r>
                        <a:rPr lang="en-US" sz="1800" dirty="0">
                          <a:solidFill>
                            <a:schemeClr val="bg1"/>
                          </a:solidFill>
                          <a:latin typeface="Catamaran" panose="020B0604020202020204" charset="0"/>
                          <a:cs typeface="Catamaran" panose="020B0604020202020204" charset="0"/>
                        </a:rPr>
                        <a:t>SL NO. </a:t>
                      </a:r>
                    </a:p>
                  </a:txBody>
                  <a:tcPr/>
                </a:tc>
                <a:tc>
                  <a:txBody>
                    <a:bodyPr/>
                    <a:lstStyle/>
                    <a:p>
                      <a:pPr algn="ctr"/>
                      <a:r>
                        <a:rPr lang="en-US" sz="1800" dirty="0">
                          <a:solidFill>
                            <a:schemeClr val="bg1"/>
                          </a:solidFill>
                          <a:latin typeface="Catamaran" panose="020B0604020202020204" charset="0"/>
                          <a:cs typeface="Catamaran" panose="020B0604020202020204" charset="0"/>
                        </a:rPr>
                        <a:t>AUTHOR</a:t>
                      </a:r>
                    </a:p>
                  </a:txBody>
                  <a:tcPr/>
                </a:tc>
                <a:tc>
                  <a:txBody>
                    <a:bodyPr/>
                    <a:lstStyle/>
                    <a:p>
                      <a:pPr algn="ctr"/>
                      <a:r>
                        <a:rPr lang="en-US" sz="1800" dirty="0">
                          <a:solidFill>
                            <a:schemeClr val="bg1"/>
                          </a:solidFill>
                          <a:latin typeface="Catamaran" panose="020B0604020202020204" charset="0"/>
                          <a:cs typeface="Catamaran" panose="020B0604020202020204" charset="0"/>
                        </a:rPr>
                        <a:t>TITLE</a:t>
                      </a:r>
                    </a:p>
                  </a:txBody>
                  <a:tcPr/>
                </a:tc>
                <a:tc>
                  <a:txBody>
                    <a:bodyPr/>
                    <a:lstStyle/>
                    <a:p>
                      <a:pPr algn="ctr"/>
                      <a:r>
                        <a:rPr lang="en-US" sz="1800" dirty="0">
                          <a:solidFill>
                            <a:schemeClr val="bg1"/>
                          </a:solidFill>
                          <a:latin typeface="Catamaran" panose="020B0604020202020204" charset="0"/>
                          <a:cs typeface="Catamaran" panose="020B0604020202020204" charset="0"/>
                        </a:rPr>
                        <a:t>PUBLISHED</a:t>
                      </a:r>
                    </a:p>
                    <a:p>
                      <a:pPr algn="ctr"/>
                      <a:r>
                        <a:rPr lang="en-US" sz="1800" dirty="0">
                          <a:solidFill>
                            <a:schemeClr val="bg1"/>
                          </a:solidFill>
                          <a:latin typeface="Catamaran" panose="020B0604020202020204" charset="0"/>
                          <a:cs typeface="Catamaran" panose="020B0604020202020204" charset="0"/>
                        </a:rPr>
                        <a:t>YEAR</a:t>
                      </a:r>
                    </a:p>
                  </a:txBody>
                  <a:tcPr/>
                </a:tc>
                <a:tc>
                  <a:txBody>
                    <a:bodyPr/>
                    <a:lstStyle/>
                    <a:p>
                      <a:pPr algn="ctr"/>
                      <a:r>
                        <a:rPr lang="en-US" sz="1800" dirty="0">
                          <a:solidFill>
                            <a:schemeClr val="bg1"/>
                          </a:solidFill>
                          <a:latin typeface="Catamaran" panose="020B0604020202020204" charset="0"/>
                          <a:cs typeface="Catamaran" panose="020B0604020202020204" charset="0"/>
                        </a:rPr>
                        <a:t>BRIEF DESCRIPTION</a:t>
                      </a:r>
                    </a:p>
                  </a:txBody>
                  <a:tcPr/>
                </a:tc>
                <a:extLst>
                  <a:ext uri="{0D108BD9-81ED-4DB2-BD59-A6C34878D82A}">
                    <a16:rowId xmlns:a16="http://schemas.microsoft.com/office/drawing/2014/main" val="1401414775"/>
                  </a:ext>
                </a:extLst>
              </a:tr>
              <a:tr h="1518306">
                <a:tc>
                  <a:txBody>
                    <a:bodyPr/>
                    <a:lstStyle/>
                    <a:p>
                      <a:r>
                        <a:rPr lang="en-US" dirty="0">
                          <a:solidFill>
                            <a:schemeClr val="tx1"/>
                          </a:solidFill>
                          <a:latin typeface="Catamaran" panose="020B0604020202020204" charset="0"/>
                          <a:cs typeface="Catamaran" panose="020B0604020202020204" charset="0"/>
                        </a:rPr>
                        <a:t>4.</a:t>
                      </a:r>
                    </a:p>
                  </a:txBody>
                  <a:tcPr/>
                </a:tc>
                <a:tc>
                  <a:txBody>
                    <a:bodyPr/>
                    <a:lstStyle/>
                    <a:p>
                      <a:pPr algn="l"/>
                      <a:r>
                        <a:rPr lang="en-IN" sz="1300" kern="1200" dirty="0">
                          <a:solidFill>
                            <a:schemeClr val="tx1"/>
                          </a:solidFill>
                          <a:effectLst/>
                          <a:latin typeface="Catamaran" panose="020B0604020202020204" charset="0"/>
                          <a:cs typeface="Catamaran" panose="020B0604020202020204" charset="0"/>
                        </a:rPr>
                        <a:t>Saeed S. Alahmari, et.al,</a:t>
                      </a:r>
                      <a:endParaRPr lang="en-US" sz="1300" dirty="0">
                        <a:solidFill>
                          <a:schemeClr val="tx1"/>
                        </a:solidFill>
                        <a:latin typeface="Catamaran" panose="020B0604020202020204" charset="0"/>
                        <a:cs typeface="Catamaran" panose="020B0604020202020204" charset="0"/>
                      </a:endParaRPr>
                    </a:p>
                  </a:txBody>
                  <a:tcPr/>
                </a:tc>
                <a:tc>
                  <a:txBody>
                    <a:bodyPr/>
                    <a:lstStyle/>
                    <a:p>
                      <a:pPr marR="0" lvl="0" algn="l" defTabSz="457200" rtl="0" eaLnBrk="1" fontAlgn="auto" latinLnBrk="0" hangingPunct="1">
                        <a:lnSpc>
                          <a:spcPct val="100000"/>
                        </a:lnSpc>
                        <a:spcBef>
                          <a:spcPts val="1000"/>
                        </a:spcBef>
                        <a:spcAft>
                          <a:spcPts val="0"/>
                        </a:spcAft>
                        <a:buClr>
                          <a:srgbClr val="2E83C3"/>
                        </a:buClr>
                        <a:buSzPct val="150000"/>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A Comprehensive Review of Deep Learning-Based Methods for COVID-19 Detection </a:t>
                      </a:r>
                      <a:r>
                        <a:rPr kumimoji="0" lang="en-IN" sz="1300" b="0" i="0" u="none" strike="noStrike" kern="1200" cap="none" spc="0" normalizeH="0" baseline="0" noProof="0" dirty="0">
                          <a:ln>
                            <a:noFill/>
                          </a:ln>
                          <a:solidFill>
                            <a:schemeClr val="tx1"/>
                          </a:solidFill>
                          <a:effectLst/>
                          <a:uLnTx/>
                          <a:uFillTx/>
                          <a:latin typeface="Catamaran" panose="020B0604020202020204" charset="0"/>
                          <a:ea typeface="+mn-ea"/>
                          <a:cs typeface="Catamaran" panose="020B0604020202020204" charset="0"/>
                        </a:rPr>
                        <a:t>Using Chest X-Ray Images.</a:t>
                      </a:r>
                    </a:p>
                  </a:txBody>
                  <a:tcPr/>
                </a:tc>
                <a:tc>
                  <a:txBody>
                    <a:bodyPr/>
                    <a:lstStyle/>
                    <a:p>
                      <a:pPr algn="ctr"/>
                      <a:r>
                        <a:rPr lang="en-US" sz="1300" dirty="0">
                          <a:solidFill>
                            <a:schemeClr val="tx1"/>
                          </a:solidFill>
                          <a:latin typeface="Catamaran" panose="020B0604020202020204" charset="0"/>
                          <a:cs typeface="Catamaran" panose="020B0604020202020204" charset="0"/>
                        </a:rPr>
                        <a:t>2022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kern="1200" dirty="0">
                          <a:solidFill>
                            <a:schemeClr val="tx1"/>
                          </a:solidFill>
                          <a:effectLst/>
                          <a:latin typeface="Catamaran" panose="020B0604020202020204" charset="0"/>
                          <a:cs typeface="Catamaran" panose="020B0604020202020204" charset="0"/>
                        </a:rPr>
                        <a:t>This review paper summarizes deep learning approaches for COVID-19 detection using chest X-ray images and provide potential improvements for higher accuracy.</a:t>
                      </a:r>
                    </a:p>
                    <a:p>
                      <a:pPr algn="l"/>
                      <a:endParaRPr lang="en-US" sz="1300" dirty="0">
                        <a:solidFill>
                          <a:schemeClr val="tx1"/>
                        </a:solidFill>
                        <a:latin typeface="Catamaran" panose="020B0604020202020204" charset="0"/>
                        <a:cs typeface="Catamaran" panose="020B0604020202020204" charset="0"/>
                      </a:endParaRPr>
                    </a:p>
                  </a:txBody>
                  <a:tcPr/>
                </a:tc>
                <a:extLst>
                  <a:ext uri="{0D108BD9-81ED-4DB2-BD59-A6C34878D82A}">
                    <a16:rowId xmlns:a16="http://schemas.microsoft.com/office/drawing/2014/main" val="3079989098"/>
                  </a:ext>
                </a:extLst>
              </a:tr>
              <a:tr h="1637509">
                <a:tc>
                  <a:txBody>
                    <a:bodyPr/>
                    <a:lstStyle/>
                    <a:p>
                      <a:r>
                        <a:rPr lang="en-US" dirty="0">
                          <a:solidFill>
                            <a:schemeClr val="tx1"/>
                          </a:solidFill>
                          <a:latin typeface="Catamaran" panose="020B0604020202020204" charset="0"/>
                          <a:cs typeface="Catamaran" panose="020B0604020202020204" charset="0"/>
                        </a:rPr>
                        <a:t>5.</a:t>
                      </a:r>
                    </a:p>
                  </a:txBody>
                  <a:tcPr/>
                </a:tc>
                <a:tc>
                  <a:txBody>
                    <a:bodyPr/>
                    <a:lstStyle/>
                    <a:p>
                      <a:pPr algn="l"/>
                      <a:r>
                        <a:rPr lang="en-IN" sz="1300" b="0" i="0" u="none" strike="noStrike" baseline="0" dirty="0">
                          <a:solidFill>
                            <a:schemeClr val="tx1"/>
                          </a:solidFill>
                          <a:latin typeface="Catamaran" panose="020B0604020202020204" charset="0"/>
                          <a:cs typeface="Catamaran" panose="020B0604020202020204" charset="0"/>
                        </a:rPr>
                        <a:t>Vinod Kumar, et.al,</a:t>
                      </a:r>
                      <a:endParaRPr lang="en-US" sz="1300" dirty="0">
                        <a:solidFill>
                          <a:schemeClr val="tx1"/>
                        </a:solidFill>
                        <a:latin typeface="Catamaran" panose="020B0604020202020204" charset="0"/>
                        <a:cs typeface="Catamaran"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i="0" u="none" strike="noStrike" baseline="0" dirty="0">
                          <a:solidFill>
                            <a:schemeClr val="tx1"/>
                          </a:solidFill>
                          <a:latin typeface="Catamaran" panose="020B0604020202020204" charset="0"/>
                          <a:cs typeface="Catamaran" panose="020B0604020202020204" charset="0"/>
                        </a:rPr>
                        <a:t>Detection system for lung cancer based on neural</a:t>
                      </a:r>
                      <a:r>
                        <a:rPr lang="en-IN" sz="1300" b="0" i="0" u="none" strike="noStrike" baseline="0" dirty="0">
                          <a:solidFill>
                            <a:schemeClr val="tx1"/>
                          </a:solidFill>
                          <a:latin typeface="Catamaran" panose="020B0604020202020204" charset="0"/>
                          <a:cs typeface="Catamaran" panose="020B0604020202020204" charset="0"/>
                        </a:rPr>
                        <a:t> network: X-Ray validation performance.</a:t>
                      </a:r>
                    </a:p>
                    <a:p>
                      <a:pPr algn="l"/>
                      <a:endParaRPr lang="en-US" sz="1300" dirty="0">
                        <a:solidFill>
                          <a:schemeClr val="tx1"/>
                        </a:solidFill>
                        <a:latin typeface="Catamaran" panose="020B0604020202020204" charset="0"/>
                        <a:cs typeface="Catamaran" panose="020B0604020202020204" charset="0"/>
                      </a:endParaRPr>
                    </a:p>
                  </a:txBody>
                  <a:tcPr/>
                </a:tc>
                <a:tc>
                  <a:txBody>
                    <a:bodyPr/>
                    <a:lstStyle/>
                    <a:p>
                      <a:pPr algn="ctr"/>
                      <a:r>
                        <a:rPr lang="en-US" sz="1300" dirty="0">
                          <a:solidFill>
                            <a:schemeClr val="tx1"/>
                          </a:solidFill>
                          <a:latin typeface="Catamaran" panose="020B0604020202020204" charset="0"/>
                          <a:cs typeface="Catamaran" panose="020B0604020202020204" charset="0"/>
                        </a:rPr>
                        <a:t>2013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0" i="0" u="none" strike="noStrike" baseline="0" dirty="0">
                          <a:solidFill>
                            <a:schemeClr val="tx1"/>
                          </a:solidFill>
                          <a:latin typeface="Catamaran" panose="020B0604020202020204" charset="0"/>
                          <a:cs typeface="Catamaran" panose="020B0604020202020204" charset="0"/>
                        </a:rPr>
                        <a:t>In this paper, the author developed a lung cancer detection system for early detection of lung cancer by studying lung Xray</a:t>
                      </a:r>
                      <a:r>
                        <a:rPr lang="en-US" sz="1300" dirty="0">
                          <a:solidFill>
                            <a:schemeClr val="tx1"/>
                          </a:solidFill>
                          <a:latin typeface="Catamaran" panose="020B0604020202020204" charset="0"/>
                          <a:cs typeface="Catamaran" panose="020B0604020202020204" charset="0"/>
                        </a:rPr>
                        <a:t> </a:t>
                      </a:r>
                      <a:r>
                        <a:rPr lang="en-US" sz="1300" b="0" i="0" u="none" strike="noStrike" baseline="0" dirty="0">
                          <a:solidFill>
                            <a:schemeClr val="tx1"/>
                          </a:solidFill>
                          <a:latin typeface="Catamaran" panose="020B0604020202020204" charset="0"/>
                          <a:cs typeface="Catamaran" panose="020B0604020202020204" charset="0"/>
                        </a:rPr>
                        <a:t>images using number of steps.</a:t>
                      </a:r>
                      <a:endParaRPr lang="en-IN" sz="1300" b="0" i="0" u="none" strike="noStrike" baseline="0" dirty="0">
                        <a:solidFill>
                          <a:schemeClr val="tx1"/>
                        </a:solidFill>
                        <a:latin typeface="Catamaran" panose="020B0604020202020204" charset="0"/>
                        <a:cs typeface="Catamaran" panose="020B0604020202020204" charset="0"/>
                      </a:endParaRPr>
                    </a:p>
                    <a:p>
                      <a:endParaRPr lang="en-US" sz="1300" b="0" i="0" u="none" strike="noStrike" cap="none" dirty="0">
                        <a:solidFill>
                          <a:schemeClr val="tx1"/>
                        </a:solidFill>
                        <a:effectLst/>
                        <a:latin typeface="Catamaran" panose="020B0604020202020204" charset="0"/>
                        <a:ea typeface="+mn-ea"/>
                        <a:cs typeface="Catamaran" panose="020B0604020202020204" charset="0"/>
                        <a:sym typeface="Arial"/>
                      </a:endParaRPr>
                    </a:p>
                  </a:txBody>
                  <a:tcPr/>
                </a:tc>
                <a:extLst>
                  <a:ext uri="{0D108BD9-81ED-4DB2-BD59-A6C34878D82A}">
                    <a16:rowId xmlns:a16="http://schemas.microsoft.com/office/drawing/2014/main" val="1846477054"/>
                  </a:ext>
                </a:extLst>
              </a:tr>
            </a:tbl>
          </a:graphicData>
        </a:graphic>
      </p:graphicFrame>
      <p:grpSp>
        <p:nvGrpSpPr>
          <p:cNvPr id="7" name="Google Shape;209;p13">
            <a:extLst>
              <a:ext uri="{FF2B5EF4-FFF2-40B4-BE49-F238E27FC236}">
                <a16:creationId xmlns:a16="http://schemas.microsoft.com/office/drawing/2014/main" id="{3A085C1B-C44A-63CA-A764-F6B178E56443}"/>
              </a:ext>
            </a:extLst>
          </p:cNvPr>
          <p:cNvGrpSpPr/>
          <p:nvPr/>
        </p:nvGrpSpPr>
        <p:grpSpPr>
          <a:xfrm>
            <a:off x="357459" y="490083"/>
            <a:ext cx="269364" cy="224087"/>
            <a:chOff x="1926350" y="995225"/>
            <a:chExt cx="428650" cy="356600"/>
          </a:xfrm>
        </p:grpSpPr>
        <p:sp>
          <p:nvSpPr>
            <p:cNvPr id="8" name="Google Shape;210;p13">
              <a:extLst>
                <a:ext uri="{FF2B5EF4-FFF2-40B4-BE49-F238E27FC236}">
                  <a16:creationId xmlns:a16="http://schemas.microsoft.com/office/drawing/2014/main" id="{947D3749-69BD-3DFF-0E84-20F2DAEC6EA1}"/>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9" name="Google Shape;211;p13">
              <a:extLst>
                <a:ext uri="{FF2B5EF4-FFF2-40B4-BE49-F238E27FC236}">
                  <a16:creationId xmlns:a16="http://schemas.microsoft.com/office/drawing/2014/main" id="{03348A60-B443-6FDC-300D-74923526AB00}"/>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0" name="Google Shape;212;p13">
              <a:extLst>
                <a:ext uri="{FF2B5EF4-FFF2-40B4-BE49-F238E27FC236}">
                  <a16:creationId xmlns:a16="http://schemas.microsoft.com/office/drawing/2014/main" id="{0CB54373-E52F-3359-1220-8211ACB02AAC}"/>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1" name="Google Shape;213;p13">
              <a:extLst>
                <a:ext uri="{FF2B5EF4-FFF2-40B4-BE49-F238E27FC236}">
                  <a16:creationId xmlns:a16="http://schemas.microsoft.com/office/drawing/2014/main" id="{CA65929E-6C06-444E-2E33-3AC51EF1CEE4}"/>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extLst>
      <p:ext uri="{BB962C8B-B14F-4D97-AF65-F5344CB8AC3E}">
        <p14:creationId xmlns:p14="http://schemas.microsoft.com/office/powerpoint/2010/main" val="246116886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F15E-F091-DC97-F513-8600D37F7942}"/>
              </a:ext>
            </a:extLst>
          </p:cNvPr>
          <p:cNvSpPr>
            <a:spLocks noGrp="1"/>
          </p:cNvSpPr>
          <p:nvPr>
            <p:ph type="title"/>
          </p:nvPr>
        </p:nvSpPr>
        <p:spPr/>
        <p:txBody>
          <a:bodyPr/>
          <a:lstStyle/>
          <a:p>
            <a:r>
              <a:rPr lang="en-US" dirty="0"/>
              <a:t>PROBLEM STATEMENT</a:t>
            </a:r>
          </a:p>
        </p:txBody>
      </p:sp>
      <p:sp>
        <p:nvSpPr>
          <p:cNvPr id="3" name="Text Placeholder 2">
            <a:extLst>
              <a:ext uri="{FF2B5EF4-FFF2-40B4-BE49-F238E27FC236}">
                <a16:creationId xmlns:a16="http://schemas.microsoft.com/office/drawing/2014/main" id="{CECED7C9-45E5-639C-1C0B-CB333DA07403}"/>
              </a:ext>
            </a:extLst>
          </p:cNvPr>
          <p:cNvSpPr>
            <a:spLocks noGrp="1"/>
          </p:cNvSpPr>
          <p:nvPr>
            <p:ph type="body" idx="1"/>
          </p:nvPr>
        </p:nvSpPr>
        <p:spPr>
          <a:xfrm>
            <a:off x="706760" y="1076182"/>
            <a:ext cx="7849942" cy="3607329"/>
          </a:xfrm>
        </p:spPr>
        <p:txBody>
          <a:bodyPr/>
          <a:lstStyle/>
          <a:p>
            <a:pPr marL="285750" indent="-285750" algn="just">
              <a:lnSpc>
                <a:spcPct val="150000"/>
              </a:lnSpc>
              <a:buSzPct val="120000"/>
            </a:pPr>
            <a:r>
              <a:rPr lang="en-US" sz="1500" b="0" i="0" dirty="0">
                <a:solidFill>
                  <a:schemeClr val="tx1"/>
                </a:solidFill>
                <a:effectLst/>
                <a:latin typeface="Catamaran" panose="020B0604020202020204" charset="0"/>
                <a:cs typeface="Catamaran" panose="020B0604020202020204" charset="0"/>
              </a:rPr>
              <a:t>Deep learning has advanced medical image segmentation, providing powerful diagnostic tools.</a:t>
            </a:r>
          </a:p>
          <a:p>
            <a:pPr marL="285750" indent="-285750" algn="just">
              <a:lnSpc>
                <a:spcPct val="150000"/>
              </a:lnSpc>
              <a:buSzPct val="120000"/>
            </a:pPr>
            <a:r>
              <a:rPr lang="en-US" sz="1500" b="0" i="0" dirty="0">
                <a:solidFill>
                  <a:schemeClr val="tx1"/>
                </a:solidFill>
                <a:effectLst/>
                <a:latin typeface="Catamaran" panose="020B0604020202020204" charset="0"/>
                <a:cs typeface="Catamaran" panose="020B0604020202020204" charset="0"/>
              </a:rPr>
              <a:t>Early detection of COVID-19 is crucial, making this technology even more important.</a:t>
            </a:r>
          </a:p>
          <a:p>
            <a:pPr marL="285750" indent="-285750" algn="just">
              <a:lnSpc>
                <a:spcPct val="150000"/>
              </a:lnSpc>
              <a:buSzPct val="120000"/>
            </a:pPr>
            <a:r>
              <a:rPr lang="en-US" sz="1500" kern="1200" dirty="0">
                <a:solidFill>
                  <a:schemeClr val="tx1"/>
                </a:solidFill>
                <a:effectLst/>
                <a:latin typeface="Catamaran" panose="020B0604020202020204" charset="0"/>
                <a:cs typeface="Catamaran" panose="020B0604020202020204" charset="0"/>
              </a:rPr>
              <a:t>Hence, an image classification model is built to detect and categorize the chest X- Ray images into Normal, Pneumonia, Tuberculosis, COVID-19 and Lung Cancer using chest </a:t>
            </a:r>
            <a:r>
              <a:rPr lang="en-US" sz="1500" dirty="0">
                <a:solidFill>
                  <a:schemeClr val="tx1"/>
                </a:solidFill>
                <a:latin typeface="Catamaran" panose="020B0604020202020204" charset="0"/>
                <a:cs typeface="Catamaran" panose="020B0604020202020204" charset="0"/>
              </a:rPr>
              <a:t>X Ray </a:t>
            </a:r>
            <a:r>
              <a:rPr lang="en-US" sz="1500" kern="1200" dirty="0">
                <a:solidFill>
                  <a:schemeClr val="tx1"/>
                </a:solidFill>
                <a:effectLst/>
                <a:latin typeface="Catamaran" panose="020B0604020202020204" charset="0"/>
                <a:cs typeface="Catamaran" panose="020B0604020202020204" charset="0"/>
              </a:rPr>
              <a:t> images in CNN.</a:t>
            </a:r>
            <a:endParaRPr lang="en-US" sz="1500" dirty="0">
              <a:solidFill>
                <a:schemeClr val="tx1"/>
              </a:solidFill>
              <a:latin typeface="Catamaran" panose="020B0604020202020204" charset="0"/>
              <a:cs typeface="Catamaran" panose="020B0604020202020204" charset="0"/>
            </a:endParaRPr>
          </a:p>
          <a:p>
            <a:pPr marL="0" indent="0" algn="just">
              <a:lnSpc>
                <a:spcPct val="150000"/>
              </a:lnSpc>
              <a:buSzPct val="120000"/>
              <a:buNone/>
            </a:pPr>
            <a:endParaRPr lang="en-US" sz="1500" dirty="0"/>
          </a:p>
        </p:txBody>
      </p:sp>
      <p:sp>
        <p:nvSpPr>
          <p:cNvPr id="4" name="Slide Number Placeholder 3">
            <a:extLst>
              <a:ext uri="{FF2B5EF4-FFF2-40B4-BE49-F238E27FC236}">
                <a16:creationId xmlns:a16="http://schemas.microsoft.com/office/drawing/2014/main" id="{2CB4AF9B-C05D-37FC-A067-C70EE5340C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7" name="Graphic 6" descr="Help with solid fill">
            <a:extLst>
              <a:ext uri="{FF2B5EF4-FFF2-40B4-BE49-F238E27FC236}">
                <a16:creationId xmlns:a16="http://schemas.microsoft.com/office/drawing/2014/main" id="{24FF57F0-EB10-B6B4-C8C0-9483192FA8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560" y="373534"/>
            <a:ext cx="457200" cy="457200"/>
          </a:xfrm>
          <a:prstGeom prst="rect">
            <a:avLst/>
          </a:prstGeom>
        </p:spPr>
      </p:pic>
    </p:spTree>
    <p:extLst>
      <p:ext uri="{BB962C8B-B14F-4D97-AF65-F5344CB8AC3E}">
        <p14:creationId xmlns:p14="http://schemas.microsoft.com/office/powerpoint/2010/main" val="104469120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7833-E832-37F1-BB8B-FDE18E2B33C8}"/>
              </a:ext>
            </a:extLst>
          </p:cNvPr>
          <p:cNvSpPr>
            <a:spLocks noGrp="1"/>
          </p:cNvSpPr>
          <p:nvPr>
            <p:ph type="title"/>
          </p:nvPr>
        </p:nvSpPr>
        <p:spPr>
          <a:xfrm>
            <a:off x="917498" y="418500"/>
            <a:ext cx="7464502" cy="457199"/>
          </a:xfrm>
        </p:spPr>
        <p:txBody>
          <a:bodyPr/>
          <a:lstStyle/>
          <a:p>
            <a:br>
              <a:rPr lang="en-US" dirty="0"/>
            </a:br>
            <a:br>
              <a:rPr lang="en-US" dirty="0"/>
            </a:br>
            <a:r>
              <a:rPr lang="en-US" dirty="0"/>
              <a:t>EXISTING SYSTEM</a:t>
            </a:r>
            <a:br>
              <a:rPr lang="en-US" dirty="0"/>
            </a:br>
            <a:br>
              <a:rPr lang="en-US" dirty="0"/>
            </a:br>
            <a:endParaRPr lang="en-US" sz="1800" dirty="0"/>
          </a:p>
        </p:txBody>
      </p:sp>
      <p:sp>
        <p:nvSpPr>
          <p:cNvPr id="3" name="Text Placeholder 2">
            <a:extLst>
              <a:ext uri="{FF2B5EF4-FFF2-40B4-BE49-F238E27FC236}">
                <a16:creationId xmlns:a16="http://schemas.microsoft.com/office/drawing/2014/main" id="{6088D91A-FBB0-BF5E-7DFF-1F46E87D4C41}"/>
              </a:ext>
            </a:extLst>
          </p:cNvPr>
          <p:cNvSpPr>
            <a:spLocks noGrp="1"/>
          </p:cNvSpPr>
          <p:nvPr>
            <p:ph type="body" idx="1"/>
          </p:nvPr>
        </p:nvSpPr>
        <p:spPr>
          <a:xfrm>
            <a:off x="694267" y="1202592"/>
            <a:ext cx="7892460" cy="2925403"/>
          </a:xfrm>
        </p:spPr>
        <p:txBody>
          <a:bodyPr/>
          <a:lstStyle/>
          <a:p>
            <a:pPr>
              <a:lnSpc>
                <a:spcPct val="150000"/>
              </a:lnSpc>
            </a:pPr>
            <a:r>
              <a:rPr lang="en-US" sz="1500" b="0" i="0" dirty="0">
                <a:solidFill>
                  <a:schemeClr val="tx1"/>
                </a:solidFill>
                <a:effectLst/>
                <a:latin typeface="Catamaran" panose="020B0604020202020204" charset="0"/>
                <a:cs typeface="Catamaran" panose="020B0604020202020204" charset="0"/>
              </a:rPr>
              <a:t>The existing system uses Convolutional Neural Networks (CNN) to classify chest X-Ray images into four categories: identifying affected lungs, identifying pneumonia affected lungs, identifying COVID-19 affected lungs, and identifying pneumonia and COVID-19 affected lungs.</a:t>
            </a:r>
          </a:p>
          <a:p>
            <a:pPr>
              <a:lnSpc>
                <a:spcPct val="150000"/>
              </a:lnSpc>
            </a:pPr>
            <a:r>
              <a:rPr lang="en-US" sz="1500" b="0" i="0" dirty="0">
                <a:solidFill>
                  <a:schemeClr val="tx1"/>
                </a:solidFill>
                <a:effectLst/>
                <a:latin typeface="Catamaran" panose="020B0604020202020204" charset="0"/>
                <a:cs typeface="Catamaran" panose="020B0604020202020204" charset="0"/>
              </a:rPr>
              <a:t> The CNN model is trained on a dataset of X-Ray images labeled with their corresponding categories. </a:t>
            </a:r>
          </a:p>
          <a:p>
            <a:pPr>
              <a:lnSpc>
                <a:spcPct val="150000"/>
              </a:lnSpc>
            </a:pPr>
            <a:r>
              <a:rPr lang="en-US" sz="1500" b="0" i="0" dirty="0">
                <a:solidFill>
                  <a:schemeClr val="tx1"/>
                </a:solidFill>
                <a:effectLst/>
                <a:latin typeface="Catamaran" panose="020B0604020202020204" charset="0"/>
                <a:cs typeface="Catamaran" panose="020B0604020202020204" charset="0"/>
              </a:rPr>
              <a:t>The system can be useful in identifying patients with COVID-19 and pneumonia, enabling timely medical intervention and reducing the spread of infection</a:t>
            </a:r>
            <a:endParaRPr lang="en-US" sz="1500" b="1" dirty="0">
              <a:solidFill>
                <a:schemeClr val="tx1"/>
              </a:solidFill>
              <a:latin typeface="Catamaran" panose="020B0604020202020204" charset="0"/>
              <a:cs typeface="Catamaran" panose="020B0604020202020204" charset="0"/>
            </a:endParaRPr>
          </a:p>
        </p:txBody>
      </p:sp>
      <p:pic>
        <p:nvPicPr>
          <p:cNvPr id="5" name="Graphic 4" descr="Internet with solid fill">
            <a:extLst>
              <a:ext uri="{FF2B5EF4-FFF2-40B4-BE49-F238E27FC236}">
                <a16:creationId xmlns:a16="http://schemas.microsoft.com/office/drawing/2014/main" id="{BCE60F99-6133-D809-5827-0E4E073CFC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067" y="373534"/>
            <a:ext cx="457200" cy="457200"/>
          </a:xfrm>
          <a:prstGeom prst="rect">
            <a:avLst/>
          </a:prstGeom>
        </p:spPr>
      </p:pic>
    </p:spTree>
    <p:extLst>
      <p:ext uri="{BB962C8B-B14F-4D97-AF65-F5344CB8AC3E}">
        <p14:creationId xmlns:p14="http://schemas.microsoft.com/office/powerpoint/2010/main" val="259113049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7833-E832-37F1-BB8B-FDE18E2B33C8}"/>
              </a:ext>
            </a:extLst>
          </p:cNvPr>
          <p:cNvSpPr>
            <a:spLocks noGrp="1"/>
          </p:cNvSpPr>
          <p:nvPr>
            <p:ph type="title"/>
          </p:nvPr>
        </p:nvSpPr>
        <p:spPr>
          <a:xfrm>
            <a:off x="917498" y="381924"/>
            <a:ext cx="7464502" cy="879948"/>
          </a:xfrm>
        </p:spPr>
        <p:txBody>
          <a:bodyPr/>
          <a:lstStyle/>
          <a:p>
            <a:br>
              <a:rPr lang="en-US" dirty="0"/>
            </a:br>
            <a:r>
              <a:rPr lang="en-US" dirty="0"/>
              <a:t>PROPOSED SYSTEM</a:t>
            </a:r>
            <a:br>
              <a:rPr lang="en-US" dirty="0"/>
            </a:br>
            <a:br>
              <a:rPr lang="en-US" dirty="0"/>
            </a:br>
            <a:endParaRPr lang="en-US" sz="1800" dirty="0"/>
          </a:p>
        </p:txBody>
      </p:sp>
      <p:sp>
        <p:nvSpPr>
          <p:cNvPr id="3" name="Text Placeholder 2">
            <a:extLst>
              <a:ext uri="{FF2B5EF4-FFF2-40B4-BE49-F238E27FC236}">
                <a16:creationId xmlns:a16="http://schemas.microsoft.com/office/drawing/2014/main" id="{6088D91A-FBB0-BF5E-7DFF-1F46E87D4C41}"/>
              </a:ext>
            </a:extLst>
          </p:cNvPr>
          <p:cNvSpPr>
            <a:spLocks noGrp="1"/>
          </p:cNvSpPr>
          <p:nvPr>
            <p:ph type="body" idx="1"/>
          </p:nvPr>
        </p:nvSpPr>
        <p:spPr>
          <a:xfrm>
            <a:off x="694267" y="1261872"/>
            <a:ext cx="7892460" cy="2925403"/>
          </a:xfrm>
        </p:spPr>
        <p:txBody>
          <a:bodyPr/>
          <a:lstStyle/>
          <a:p>
            <a:pPr>
              <a:lnSpc>
                <a:spcPct val="150000"/>
              </a:lnSpc>
            </a:pPr>
            <a:r>
              <a:rPr lang="en-US" sz="1400" b="0" i="0" dirty="0">
                <a:solidFill>
                  <a:schemeClr val="tx1"/>
                </a:solidFill>
                <a:effectLst/>
                <a:latin typeface="Catamaran" panose="020B0604020202020204" charset="0"/>
                <a:cs typeface="Catamaran" panose="020B0604020202020204" charset="0"/>
              </a:rPr>
              <a:t>The proposed system for classifying lung diseases from chest X-ray images involves four main steps: preprocessing, feature selection, feature extraction, and classification. </a:t>
            </a:r>
          </a:p>
          <a:p>
            <a:pPr>
              <a:lnSpc>
                <a:spcPct val="150000"/>
              </a:lnSpc>
            </a:pPr>
            <a:r>
              <a:rPr lang="en-US" sz="1400" b="0" i="0" dirty="0">
                <a:solidFill>
                  <a:schemeClr val="tx1"/>
                </a:solidFill>
                <a:effectLst/>
                <a:latin typeface="Catamaran" panose="020B0604020202020204" charset="0"/>
                <a:cs typeface="Catamaran" panose="020B0604020202020204" charset="0"/>
              </a:rPr>
              <a:t>The extracted features are classified into normal, COVID-19, pneumonia, tuberculosis, or lung cancer using a suitable classification algorithm. </a:t>
            </a:r>
          </a:p>
          <a:p>
            <a:pPr>
              <a:lnSpc>
                <a:spcPct val="150000"/>
              </a:lnSpc>
            </a:pPr>
            <a:r>
              <a:rPr lang="en-US" sz="1400" b="0" i="0" dirty="0">
                <a:solidFill>
                  <a:schemeClr val="tx1"/>
                </a:solidFill>
                <a:effectLst/>
                <a:latin typeface="Catamaran" panose="020B0604020202020204" charset="0"/>
                <a:cs typeface="Catamaran" panose="020B0604020202020204" charset="0"/>
              </a:rPr>
              <a:t>Additional features such as an SMS is sent to the respective individual regarding the name of the disease if any and a suitable hospital for the disease diagnosed.</a:t>
            </a:r>
          </a:p>
          <a:p>
            <a:pPr>
              <a:lnSpc>
                <a:spcPct val="150000"/>
              </a:lnSpc>
            </a:pPr>
            <a:r>
              <a:rPr lang="en-US" sz="1400" b="0" i="0" dirty="0">
                <a:solidFill>
                  <a:schemeClr val="tx1"/>
                </a:solidFill>
                <a:effectLst/>
                <a:latin typeface="Catamaran" panose="020B0604020202020204" charset="0"/>
                <a:cs typeface="Catamaran" panose="020B0604020202020204" charset="0"/>
              </a:rPr>
              <a:t>The accuracy of the model is around 97%, making it a highly beneficial tool for identifying lung diseases.</a:t>
            </a:r>
            <a:endParaRPr lang="en-US" sz="1400" b="1" dirty="0">
              <a:solidFill>
                <a:schemeClr val="tx1"/>
              </a:solidFill>
              <a:latin typeface="Catamaran" panose="020B0604020202020204" charset="0"/>
              <a:cs typeface="Catamaran" panose="020B0604020202020204" charset="0"/>
            </a:endParaRPr>
          </a:p>
        </p:txBody>
      </p:sp>
      <p:pic>
        <p:nvPicPr>
          <p:cNvPr id="6" name="Graphic 5" descr="Cloud Computing with solid fill">
            <a:extLst>
              <a:ext uri="{FF2B5EF4-FFF2-40B4-BE49-F238E27FC236}">
                <a16:creationId xmlns:a16="http://schemas.microsoft.com/office/drawing/2014/main" id="{BB62B0E6-173A-CBFD-9154-F4D08CEC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571" y="381924"/>
            <a:ext cx="457200" cy="457200"/>
          </a:xfrm>
          <a:prstGeom prst="rect">
            <a:avLst/>
          </a:prstGeom>
        </p:spPr>
      </p:pic>
    </p:spTree>
    <p:extLst>
      <p:ext uri="{BB962C8B-B14F-4D97-AF65-F5344CB8AC3E}">
        <p14:creationId xmlns:p14="http://schemas.microsoft.com/office/powerpoint/2010/main" val="3460905290"/>
      </p:ext>
    </p:extLst>
  </p:cSld>
  <p:clrMapOvr>
    <a:masterClrMapping/>
  </p:clrMapOvr>
  <p:transition spd="slow">
    <p:wipe/>
  </p:transition>
</p:sld>
</file>

<file path=ppt/theme/theme1.xml><?xml version="1.0" encoding="utf-8"?>
<a:theme xmlns:a="http://schemas.openxmlformats.org/drawingml/2006/main"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2428</TotalTime>
  <Words>1282</Words>
  <Application>Microsoft Office PowerPoint</Application>
  <PresentationFormat>On-screen Show (16:9)</PresentationFormat>
  <Paragraphs>164</Paragraphs>
  <Slides>23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Catamaran</vt:lpstr>
      <vt:lpstr>Calibri</vt:lpstr>
      <vt:lpstr>Arial</vt:lpstr>
      <vt:lpstr>Catamaran Thin</vt:lpstr>
      <vt:lpstr>Dauphin template</vt:lpstr>
      <vt:lpstr>PowerPoint Presentation</vt:lpstr>
      <vt:lpstr>PowerPoint Presentation</vt:lpstr>
      <vt:lpstr>ABSTRACT</vt:lpstr>
      <vt:lpstr>INTRODUCTION</vt:lpstr>
      <vt:lpstr>LITERATURE SURVEY</vt:lpstr>
      <vt:lpstr>LITERATURE SURVEY</vt:lpstr>
      <vt:lpstr>PROBLEM STATEMENT</vt:lpstr>
      <vt:lpstr>  EXISTING SYSTEM  </vt:lpstr>
      <vt:lpstr> PROPOSED SYSTEM  </vt:lpstr>
      <vt:lpstr>OBJECTIVES</vt:lpstr>
      <vt:lpstr>SYSTEM  REQUIREMENTS</vt:lpstr>
      <vt:lpstr>SYSTEM DESIGN</vt:lpstr>
      <vt:lpstr>SYSTEM DESIGN</vt:lpstr>
      <vt:lpstr>METHODOLOGY</vt:lpstr>
      <vt:lpstr>IMPLEMENTATION</vt:lpstr>
      <vt:lpstr>SNAPSHOTS</vt:lpstr>
      <vt:lpstr>SNAPSHOTS</vt:lpstr>
      <vt:lpstr>RESULTS</vt:lpstr>
      <vt:lpstr>RESULTS</vt:lpstr>
      <vt:lpstr>RESULTS</vt:lpstr>
      <vt:lpstr>CONCLUSION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Ruchitha Manohar</dc:creator>
  <cp:lastModifiedBy>Ruchitha Manohar</cp:lastModifiedBy>
  <cp:revision>69</cp:revision>
  <dcterms:modified xsi:type="dcterms:W3CDTF">2023-04-28T05:39:38Z</dcterms:modified>
</cp:coreProperties>
</file>